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5" r:id="rId2"/>
    <p:sldId id="256" r:id="rId3"/>
    <p:sldId id="257" r:id="rId4"/>
    <p:sldId id="258" r:id="rId5"/>
    <p:sldId id="259" r:id="rId6"/>
    <p:sldId id="260" r:id="rId7"/>
    <p:sldId id="263" r:id="rId8"/>
    <p:sldId id="264" r:id="rId9"/>
    <p:sldId id="276" r:id="rId10"/>
    <p:sldId id="266" r:id="rId11"/>
    <p:sldId id="277" r:id="rId12"/>
    <p:sldId id="278" r:id="rId13"/>
    <p:sldId id="269" r:id="rId14"/>
    <p:sldId id="261" r:id="rId15"/>
    <p:sldId id="270" r:id="rId16"/>
    <p:sldId id="271" r:id="rId17"/>
    <p:sldId id="272" r:id="rId18"/>
    <p:sldId id="273" r:id="rId19"/>
    <p:sldId id="274" r:id="rId20"/>
    <p:sldId id="262" r:id="rId21"/>
    <p:sldId id="286" r:id="rId22"/>
  </p:sldIdLst>
  <p:sldSz cx="12192000" cy="6858000"/>
  <p:notesSz cx="6858000" cy="9144000"/>
  <p:embeddedFontLst>
    <p:embeddedFont>
      <p:font typeface="Bison Bold" panose="00000400000000000000" pitchFamily="2" charset="0"/>
      <p:regular r:id="rId24"/>
    </p:embeddedFont>
    <p:embeddedFont>
      <p:font typeface="Book Antiqua" panose="02040602050305030304" pitchFamily="18" charset="0"/>
      <p:regular r:id="rId25"/>
      <p:bold r:id="rId26"/>
      <p:italic r:id="rId27"/>
      <p:boldItalic r:id="rId28"/>
    </p:embeddedFont>
    <p:embeddedFont>
      <p:font typeface="Eras Bold ITC" panose="020B0907030504020204" pitchFamily="34" charset="0"/>
      <p:regular r:id="rId2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F93"/>
    <a:srgbClr val="19421A"/>
    <a:srgbClr val="FFF4AC"/>
    <a:srgbClr val="443627"/>
    <a:srgbClr val="8ECAE6"/>
    <a:srgbClr val="A6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40" autoAdjust="0"/>
  </p:normalViewPr>
  <p:slideViewPr>
    <p:cSldViewPr>
      <p:cViewPr varScale="1">
        <p:scale>
          <a:sx n="97" d="100"/>
          <a:sy n="97" d="100"/>
        </p:scale>
        <p:origin x="4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rgbClr val="443627">
                  <a:alpha val="9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2F6-4D90-B0A5-DCE0825CDD94}"/>
              </c:ext>
            </c:extLst>
          </c:dPt>
          <c:dPt>
            <c:idx val="1"/>
            <c:bubble3D val="0"/>
            <c:spPr>
              <a:solidFill>
                <a:srgbClr val="19421A">
                  <a:alpha val="9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F6-4D90-B0A5-DCE0825CDD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DF-45B5-B97E-647A92F80E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ADF-45B5-B97E-647A92F80EA8}"/>
              </c:ext>
            </c:extLst>
          </c:dPt>
          <c:cat>
            <c:strRef>
              <c:f>Planilha1!$A$2:$A$5</c:f>
              <c:strCache>
                <c:ptCount val="2"/>
                <c:pt idx="0">
                  <c:v>1º Tri</c:v>
                </c:pt>
                <c:pt idx="1">
                  <c:v>2º Tri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F6-4D90-B0A5-DCE0825CD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11B80-708F-46AB-8E64-1F6CD14386F6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7D6E8-C540-4FBB-86B5-4F3E8A080D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688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038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644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261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34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036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25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309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133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734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258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84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085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48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24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75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91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746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33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7D6E8-C540-4FBB-86B5-4F3E8A080D8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5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30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63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24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53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66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57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63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83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40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47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78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826F3-05EA-4768-B6C5-9A0BF4778B5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5162-A617-4ADF-9703-D2EB1BDD15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71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hart" Target="../charts/char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tmp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Brasil é o país com a segunda maior extensão florestal do mundo |  Especiais | G1">
            <a:extLst>
              <a:ext uri="{FF2B5EF4-FFF2-40B4-BE49-F238E27FC236}">
                <a16:creationId xmlns:a16="http://schemas.microsoft.com/office/drawing/2014/main" id="{B88A50B3-113F-40ED-90E6-EF3CED7DA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3B00B4B-1D51-4E26-9D0C-4A4F93F9DF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9421A"/>
              </a:gs>
              <a:gs pos="77000">
                <a:srgbClr val="19421A">
                  <a:alpha val="55000"/>
                </a:srgbClr>
              </a:gs>
              <a:gs pos="100000">
                <a:srgbClr val="19421A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69B618D-BC13-4DF4-BB57-6A4455F369D7}"/>
              </a:ext>
            </a:extLst>
          </p:cNvPr>
          <p:cNvSpPr txBox="1"/>
          <p:nvPr/>
        </p:nvSpPr>
        <p:spPr>
          <a:xfrm>
            <a:off x="3293736" y="2402417"/>
            <a:ext cx="5429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A68A64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TEMPLATE+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B0F867-FF15-4433-9F1F-3852988E5AA5}"/>
              </a:ext>
            </a:extLst>
          </p:cNvPr>
          <p:cNvSpPr txBox="1"/>
          <p:nvPr/>
        </p:nvSpPr>
        <p:spPr>
          <a:xfrm>
            <a:off x="3863752" y="3294969"/>
            <a:ext cx="4607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spc="2500" dirty="0">
                <a:solidFill>
                  <a:srgbClr val="FFF4AC"/>
                </a:solidFill>
                <a:latin typeface="Book Antiqua" panose="02040602050305030304" pitchFamily="18" charset="0"/>
              </a:rPr>
              <a:t>floresta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071D6B0-EEF1-44E4-A43A-2FEBE04EB735}"/>
              </a:ext>
            </a:extLst>
          </p:cNvPr>
          <p:cNvSpPr txBox="1"/>
          <p:nvPr/>
        </p:nvSpPr>
        <p:spPr>
          <a:xfrm>
            <a:off x="7373483" y="6406722"/>
            <a:ext cx="4752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FFF4AC"/>
                </a:solidFill>
                <a:latin typeface="Book Antiqua" panose="02040602050305030304" pitchFamily="18" charset="0"/>
              </a:rPr>
              <a:t>Nome do Apresentador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3E88247-D4D6-460B-965A-998CB6A7B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35" y="2515546"/>
            <a:ext cx="2995705" cy="483958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991F447-9F05-4FDB-A0E6-F0BF37B6093B}"/>
              </a:ext>
            </a:extLst>
          </p:cNvPr>
          <p:cNvSpPr/>
          <p:nvPr/>
        </p:nvSpPr>
        <p:spPr>
          <a:xfrm>
            <a:off x="2923570" y="2131805"/>
            <a:ext cx="6134528" cy="2299088"/>
          </a:xfrm>
          <a:prstGeom prst="rect">
            <a:avLst/>
          </a:prstGeom>
          <a:noFill/>
          <a:ln w="76200">
            <a:solidFill>
              <a:srgbClr val="A68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inal de Adição 4">
            <a:extLst>
              <a:ext uri="{FF2B5EF4-FFF2-40B4-BE49-F238E27FC236}">
                <a16:creationId xmlns:a16="http://schemas.microsoft.com/office/drawing/2014/main" id="{B44DB418-076E-4AC6-A35E-1939A39FB1B6}"/>
              </a:ext>
            </a:extLst>
          </p:cNvPr>
          <p:cNvSpPr/>
          <p:nvPr/>
        </p:nvSpPr>
        <p:spPr>
          <a:xfrm>
            <a:off x="8805590" y="1883884"/>
            <a:ext cx="504000" cy="504000"/>
          </a:xfrm>
          <a:prstGeom prst="mathPlus">
            <a:avLst/>
          </a:prstGeom>
          <a:solidFill>
            <a:srgbClr val="FFF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inal de Adição 18">
            <a:extLst>
              <a:ext uri="{FF2B5EF4-FFF2-40B4-BE49-F238E27FC236}">
                <a16:creationId xmlns:a16="http://schemas.microsoft.com/office/drawing/2014/main" id="{2AC8050C-AE55-4081-8067-211AA5601894}"/>
              </a:ext>
            </a:extLst>
          </p:cNvPr>
          <p:cNvSpPr/>
          <p:nvPr/>
        </p:nvSpPr>
        <p:spPr>
          <a:xfrm>
            <a:off x="2671570" y="4174814"/>
            <a:ext cx="504000" cy="504000"/>
          </a:xfrm>
          <a:prstGeom prst="mathPlus">
            <a:avLst/>
          </a:prstGeom>
          <a:solidFill>
            <a:srgbClr val="FFF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09CE31CB-DDD6-47FB-A5A8-0A48D9066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9734">
            <a:off x="8813761" y="-1278282"/>
            <a:ext cx="2995705" cy="4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66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FE8666-8102-472E-BEC6-63CEC68FD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6"/>
          <a:stretch/>
        </p:blipFill>
        <p:spPr>
          <a:xfrm>
            <a:off x="4667033" y="-1368"/>
            <a:ext cx="7524968" cy="685936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CA7C4DB-A845-4338-9BD5-257B615B24C7}"/>
              </a:ext>
            </a:extLst>
          </p:cNvPr>
          <p:cNvSpPr/>
          <p:nvPr/>
        </p:nvSpPr>
        <p:spPr>
          <a:xfrm>
            <a:off x="139656" y="116632"/>
            <a:ext cx="4392488" cy="6624736"/>
          </a:xfrm>
          <a:prstGeom prst="rect">
            <a:avLst/>
          </a:prstGeom>
          <a:solidFill>
            <a:srgbClr val="A6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348678-8680-4AF0-AD90-CB6A14A5065F}"/>
              </a:ext>
            </a:extLst>
          </p:cNvPr>
          <p:cNvSpPr txBox="1"/>
          <p:nvPr/>
        </p:nvSpPr>
        <p:spPr>
          <a:xfrm>
            <a:off x="335360" y="943834"/>
            <a:ext cx="5367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842037-E691-4D7C-AB15-C9E2D3DDA3B0}"/>
              </a:ext>
            </a:extLst>
          </p:cNvPr>
          <p:cNvSpPr txBox="1"/>
          <p:nvPr/>
        </p:nvSpPr>
        <p:spPr>
          <a:xfrm>
            <a:off x="407368" y="713001"/>
            <a:ext cx="5933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4200" dirty="0">
                <a:solidFill>
                  <a:srgbClr val="19421A"/>
                </a:solidFill>
                <a:latin typeface="Book Antiqua" panose="02040602050305030304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916E37-7939-455C-9BE9-B60715F8670D}"/>
              </a:ext>
            </a:extLst>
          </p:cNvPr>
          <p:cNvSpPr txBox="1"/>
          <p:nvPr/>
        </p:nvSpPr>
        <p:spPr>
          <a:xfrm>
            <a:off x="-732420" y="24878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800" dirty="0">
                <a:solidFill>
                  <a:srgbClr val="443627"/>
                </a:solidFill>
                <a:latin typeface="Book Antiqua" panose="02040602050305030304" pitchFamily="18" charset="0"/>
              </a:rPr>
              <a:t>Texto importante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2040DB1-1BA5-4007-ABC3-7E9C41CE4831}"/>
              </a:ext>
            </a:extLst>
          </p:cNvPr>
          <p:cNvSpPr/>
          <p:nvPr/>
        </p:nvSpPr>
        <p:spPr>
          <a:xfrm>
            <a:off x="407368" y="2333943"/>
            <a:ext cx="3816424" cy="830997"/>
          </a:xfrm>
          <a:prstGeom prst="rect">
            <a:avLst/>
          </a:prstGeom>
          <a:noFill/>
          <a:ln w="76200">
            <a:solidFill>
              <a:srgbClr val="9FC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26C6AC5-2B11-40BB-8AE0-99E0E3D8C4BA}"/>
              </a:ext>
            </a:extLst>
          </p:cNvPr>
          <p:cNvSpPr txBox="1"/>
          <p:nvPr/>
        </p:nvSpPr>
        <p:spPr>
          <a:xfrm>
            <a:off x="226904" y="3832869"/>
            <a:ext cx="42179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32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32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DA30095-7D8A-4B9A-9F45-F2CFB5673B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"/>
          <a:stretch/>
        </p:blipFill>
        <p:spPr>
          <a:xfrm rot="16200000">
            <a:off x="9341993" y="3684192"/>
            <a:ext cx="2995705" cy="483185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0D77266-BBB0-4800-8886-F1B5187B3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9568">
            <a:off x="4450494" y="-2386983"/>
            <a:ext cx="2995705" cy="4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88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eimada na Amazônia destrói a floresta">
            <a:extLst>
              <a:ext uri="{FF2B5EF4-FFF2-40B4-BE49-F238E27FC236}">
                <a16:creationId xmlns:a16="http://schemas.microsoft.com/office/drawing/2014/main" id="{20EBE4BA-94F0-4437-A64A-1020C8CAC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41"/>
          <a:stretch/>
        </p:blipFill>
        <p:spPr bwMode="auto">
          <a:xfrm>
            <a:off x="4655840" y="0"/>
            <a:ext cx="7536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CA7C4DB-A845-4338-9BD5-257B615B24C7}"/>
              </a:ext>
            </a:extLst>
          </p:cNvPr>
          <p:cNvSpPr/>
          <p:nvPr/>
        </p:nvSpPr>
        <p:spPr>
          <a:xfrm>
            <a:off x="139656" y="116632"/>
            <a:ext cx="4392488" cy="6624736"/>
          </a:xfrm>
          <a:prstGeom prst="rect">
            <a:avLst/>
          </a:prstGeom>
          <a:solidFill>
            <a:srgbClr val="A6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348678-8680-4AF0-AD90-CB6A14A5065F}"/>
              </a:ext>
            </a:extLst>
          </p:cNvPr>
          <p:cNvSpPr txBox="1"/>
          <p:nvPr/>
        </p:nvSpPr>
        <p:spPr>
          <a:xfrm>
            <a:off x="335360" y="943834"/>
            <a:ext cx="5367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842037-E691-4D7C-AB15-C9E2D3DDA3B0}"/>
              </a:ext>
            </a:extLst>
          </p:cNvPr>
          <p:cNvSpPr txBox="1"/>
          <p:nvPr/>
        </p:nvSpPr>
        <p:spPr>
          <a:xfrm>
            <a:off x="407368" y="713001"/>
            <a:ext cx="5933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4200">
                <a:solidFill>
                  <a:srgbClr val="19421A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916E37-7939-455C-9BE9-B60715F8670D}"/>
              </a:ext>
            </a:extLst>
          </p:cNvPr>
          <p:cNvSpPr txBox="1"/>
          <p:nvPr/>
        </p:nvSpPr>
        <p:spPr>
          <a:xfrm>
            <a:off x="-732420" y="24878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800" dirty="0">
                <a:solidFill>
                  <a:srgbClr val="443627"/>
                </a:solidFill>
                <a:latin typeface="Book Antiqua" panose="02040602050305030304" pitchFamily="18" charset="0"/>
              </a:rPr>
              <a:t>Texto importante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2040DB1-1BA5-4007-ABC3-7E9C41CE4831}"/>
              </a:ext>
            </a:extLst>
          </p:cNvPr>
          <p:cNvSpPr/>
          <p:nvPr/>
        </p:nvSpPr>
        <p:spPr>
          <a:xfrm>
            <a:off x="407368" y="2333943"/>
            <a:ext cx="3816424" cy="830997"/>
          </a:xfrm>
          <a:prstGeom prst="rect">
            <a:avLst/>
          </a:prstGeom>
          <a:noFill/>
          <a:ln w="76200">
            <a:solidFill>
              <a:srgbClr val="9FC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26C6AC5-2B11-40BB-8AE0-99E0E3D8C4BA}"/>
              </a:ext>
            </a:extLst>
          </p:cNvPr>
          <p:cNvSpPr txBox="1"/>
          <p:nvPr/>
        </p:nvSpPr>
        <p:spPr>
          <a:xfrm>
            <a:off x="251185" y="3821516"/>
            <a:ext cx="42179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32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32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DA30095-7D8A-4B9A-9F45-F2CFB5673B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"/>
          <a:stretch/>
        </p:blipFill>
        <p:spPr>
          <a:xfrm rot="17862023">
            <a:off x="4737804" y="3925483"/>
            <a:ext cx="2995705" cy="483185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0D77266-BBB0-4800-8886-F1B5187B3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5311">
            <a:off x="9643111" y="-1706792"/>
            <a:ext cx="2995705" cy="4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9A5A917-31C1-4C57-8CD7-0837111D2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4"/>
          <a:stretch/>
        </p:blipFill>
        <p:spPr bwMode="auto">
          <a:xfrm>
            <a:off x="4655840" y="0"/>
            <a:ext cx="7536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CA7C4DB-A845-4338-9BD5-257B615B24C7}"/>
              </a:ext>
            </a:extLst>
          </p:cNvPr>
          <p:cNvSpPr/>
          <p:nvPr/>
        </p:nvSpPr>
        <p:spPr>
          <a:xfrm>
            <a:off x="139656" y="116632"/>
            <a:ext cx="4392488" cy="6624736"/>
          </a:xfrm>
          <a:prstGeom prst="rect">
            <a:avLst/>
          </a:prstGeom>
          <a:solidFill>
            <a:srgbClr val="A6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348678-8680-4AF0-AD90-CB6A14A5065F}"/>
              </a:ext>
            </a:extLst>
          </p:cNvPr>
          <p:cNvSpPr txBox="1"/>
          <p:nvPr/>
        </p:nvSpPr>
        <p:spPr>
          <a:xfrm>
            <a:off x="335360" y="943834"/>
            <a:ext cx="5367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842037-E691-4D7C-AB15-C9E2D3DDA3B0}"/>
              </a:ext>
            </a:extLst>
          </p:cNvPr>
          <p:cNvSpPr txBox="1"/>
          <p:nvPr/>
        </p:nvSpPr>
        <p:spPr>
          <a:xfrm>
            <a:off x="407368" y="713001"/>
            <a:ext cx="5933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4200">
                <a:solidFill>
                  <a:srgbClr val="19421A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916E37-7939-455C-9BE9-B60715F8670D}"/>
              </a:ext>
            </a:extLst>
          </p:cNvPr>
          <p:cNvSpPr txBox="1"/>
          <p:nvPr/>
        </p:nvSpPr>
        <p:spPr>
          <a:xfrm>
            <a:off x="-732420" y="24878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800" dirty="0">
                <a:solidFill>
                  <a:srgbClr val="443627"/>
                </a:solidFill>
                <a:latin typeface="Book Antiqua" panose="02040602050305030304" pitchFamily="18" charset="0"/>
              </a:rPr>
              <a:t>Texto importante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2040DB1-1BA5-4007-ABC3-7E9C41CE4831}"/>
              </a:ext>
            </a:extLst>
          </p:cNvPr>
          <p:cNvSpPr/>
          <p:nvPr/>
        </p:nvSpPr>
        <p:spPr>
          <a:xfrm>
            <a:off x="407368" y="2333943"/>
            <a:ext cx="3816424" cy="830997"/>
          </a:xfrm>
          <a:prstGeom prst="rect">
            <a:avLst/>
          </a:prstGeom>
          <a:noFill/>
          <a:ln w="76200">
            <a:solidFill>
              <a:srgbClr val="9FC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26C6AC5-2B11-40BB-8AE0-99E0E3D8C4BA}"/>
              </a:ext>
            </a:extLst>
          </p:cNvPr>
          <p:cNvSpPr txBox="1"/>
          <p:nvPr/>
        </p:nvSpPr>
        <p:spPr>
          <a:xfrm>
            <a:off x="265007" y="4005064"/>
            <a:ext cx="42179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32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32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32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96F7F3B-F7EF-4F09-8D8A-DA9E05C03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"/>
          <a:stretch/>
        </p:blipFill>
        <p:spPr>
          <a:xfrm rot="2805453">
            <a:off x="4472670" y="-1578220"/>
            <a:ext cx="2995705" cy="483185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5C193E2-B290-40CD-A338-5BC7CC0C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5328">
            <a:off x="9594455" y="3353685"/>
            <a:ext cx="2995705" cy="4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5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8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AE0935-888B-4769-8EE7-BCBBF3FBEC91}"/>
              </a:ext>
            </a:extLst>
          </p:cNvPr>
          <p:cNvSpPr/>
          <p:nvPr/>
        </p:nvSpPr>
        <p:spPr>
          <a:xfrm>
            <a:off x="5087888" y="728700"/>
            <a:ext cx="7093644" cy="5400600"/>
          </a:xfrm>
          <a:prstGeom prst="rect">
            <a:avLst/>
          </a:prstGeom>
          <a:solidFill>
            <a:srgbClr val="194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5CA150-C0C0-4E40-8E86-A867761D5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8860" r="142" b="8860"/>
          <a:stretch/>
        </p:blipFill>
        <p:spPr>
          <a:xfrm>
            <a:off x="-12392" y="1052736"/>
            <a:ext cx="6686004" cy="475252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F2D7029-4365-4617-B9EC-5AD08A3BA811}"/>
              </a:ext>
            </a:extLst>
          </p:cNvPr>
          <p:cNvSpPr/>
          <p:nvPr/>
        </p:nvSpPr>
        <p:spPr>
          <a:xfrm>
            <a:off x="-2232" y="1628800"/>
            <a:ext cx="265584" cy="3528392"/>
          </a:xfrm>
          <a:prstGeom prst="rect">
            <a:avLst/>
          </a:prstGeom>
          <a:solidFill>
            <a:srgbClr val="194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340C77-B9EB-4B89-8A1B-4CDBC39992BD}"/>
              </a:ext>
            </a:extLst>
          </p:cNvPr>
          <p:cNvSpPr txBox="1"/>
          <p:nvPr/>
        </p:nvSpPr>
        <p:spPr>
          <a:xfrm>
            <a:off x="9411280" y="822335"/>
            <a:ext cx="3528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082C9E4-BCD0-4EF8-B16A-35DE71C7FB4A}"/>
              </a:ext>
            </a:extLst>
          </p:cNvPr>
          <p:cNvSpPr txBox="1"/>
          <p:nvPr/>
        </p:nvSpPr>
        <p:spPr>
          <a:xfrm>
            <a:off x="9523596" y="1358999"/>
            <a:ext cx="5933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1000" dirty="0">
                <a:solidFill>
                  <a:srgbClr val="9FCF93"/>
                </a:solidFill>
                <a:latin typeface="Book Antiqua" panose="02040602050305030304" pitchFamily="18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34432D-70A1-4B19-9D05-E2753B8C99B1}"/>
              </a:ext>
            </a:extLst>
          </p:cNvPr>
          <p:cNvSpPr txBox="1"/>
          <p:nvPr/>
        </p:nvSpPr>
        <p:spPr>
          <a:xfrm>
            <a:off x="7160610" y="2008332"/>
            <a:ext cx="48257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4000" dirty="0">
                <a:solidFill>
                  <a:srgbClr val="FFF4AC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4000" dirty="0">
                <a:solidFill>
                  <a:srgbClr val="9FCF93"/>
                </a:solidFill>
                <a:latin typeface="Eras Bold ITC" panose="020B0907030504020204" pitchFamily="34" charset="0"/>
              </a:rPr>
              <a:t>destaque</a:t>
            </a:r>
            <a:r>
              <a:rPr lang="pt-BR" sz="4000" dirty="0">
                <a:solidFill>
                  <a:srgbClr val="FFF4AC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4000" dirty="0">
                <a:solidFill>
                  <a:srgbClr val="9FCF93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4000" dirty="0">
                <a:solidFill>
                  <a:srgbClr val="FFF4AC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C8FFA31-426A-4275-BB0A-5F57484C8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"/>
          <a:stretch/>
        </p:blipFill>
        <p:spPr>
          <a:xfrm rot="6029461">
            <a:off x="1207349" y="-1435198"/>
            <a:ext cx="2995705" cy="483185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857B255-210B-481D-9BA0-C47AFFBB5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993">
            <a:off x="2795648" y="4146924"/>
            <a:ext cx="2995705" cy="48395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F13C30A-FB9D-4B26-A541-A17903C7DB19}"/>
              </a:ext>
            </a:extLst>
          </p:cNvPr>
          <p:cNvSpPr txBox="1"/>
          <p:nvPr/>
        </p:nvSpPr>
        <p:spPr>
          <a:xfrm>
            <a:off x="1559496" y="3943010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4AC"/>
                </a:solidFill>
                <a:latin typeface="Eras Bold ITC" panose="020B0907030504020204" pitchFamily="34" charset="0"/>
              </a:rPr>
              <a:t>RDS Tupé</a:t>
            </a:r>
          </a:p>
        </p:txBody>
      </p:sp>
    </p:spTree>
    <p:extLst>
      <p:ext uri="{BB962C8B-B14F-4D97-AF65-F5344CB8AC3E}">
        <p14:creationId xmlns:p14="http://schemas.microsoft.com/office/powerpoint/2010/main" val="191371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F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8621411-C79E-4CC5-A9FA-357AC920DC83}"/>
              </a:ext>
            </a:extLst>
          </p:cNvPr>
          <p:cNvSpPr/>
          <p:nvPr/>
        </p:nvSpPr>
        <p:spPr>
          <a:xfrm>
            <a:off x="407368" y="2852936"/>
            <a:ext cx="11305256" cy="3672408"/>
          </a:xfrm>
          <a:prstGeom prst="rect">
            <a:avLst/>
          </a:prstGeom>
          <a:noFill/>
          <a:ln w="76200">
            <a:solidFill>
              <a:srgbClr val="194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B667AF-450F-4862-A03E-5C302644CDC5}"/>
              </a:ext>
            </a:extLst>
          </p:cNvPr>
          <p:cNvSpPr txBox="1"/>
          <p:nvPr/>
        </p:nvSpPr>
        <p:spPr>
          <a:xfrm>
            <a:off x="439645" y="67497"/>
            <a:ext cx="1292916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TÍTULO </a:t>
            </a:r>
            <a:r>
              <a:rPr lang="pt-BR" sz="6000" dirty="0">
                <a:ln w="38100">
                  <a:noFill/>
                </a:ln>
                <a:solidFill>
                  <a:srgbClr val="19421A"/>
                </a:solidFill>
                <a:latin typeface="Book Antiqua" panose="02040602050305030304" pitchFamily="18" charset="0"/>
              </a:rPr>
              <a:t>SUBTÍTULO</a:t>
            </a:r>
            <a:endParaRPr lang="pt-BR" sz="6600" dirty="0">
              <a:ln w="38100">
                <a:noFill/>
              </a:ln>
              <a:solidFill>
                <a:srgbClr val="19421A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F91F98-724E-4111-95D8-1DD6B550DED2}"/>
              </a:ext>
            </a:extLst>
          </p:cNvPr>
          <p:cNvSpPr txBox="1"/>
          <p:nvPr/>
        </p:nvSpPr>
        <p:spPr>
          <a:xfrm>
            <a:off x="722488" y="4485600"/>
            <a:ext cx="32581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Pequeno texto sobre a imagem. </a:t>
            </a:r>
            <a:r>
              <a:rPr lang="pt-BR" sz="24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 palavras </a:t>
            </a:r>
            <a:r>
              <a:rPr lang="pt-BR" sz="24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2E71712-9EE8-4362-8774-20AB526E31B1}"/>
              </a:ext>
            </a:extLst>
          </p:cNvPr>
          <p:cNvSpPr txBox="1"/>
          <p:nvPr/>
        </p:nvSpPr>
        <p:spPr>
          <a:xfrm>
            <a:off x="4466904" y="4475728"/>
            <a:ext cx="32581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Pequeno texto sobre a imagem. </a:t>
            </a:r>
            <a:r>
              <a:rPr lang="pt-BR" sz="24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 palavras </a:t>
            </a:r>
            <a:r>
              <a:rPr lang="pt-BR" sz="24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575DEF-D8E9-441D-BC28-1127136D9CF8}"/>
              </a:ext>
            </a:extLst>
          </p:cNvPr>
          <p:cNvSpPr txBox="1"/>
          <p:nvPr/>
        </p:nvSpPr>
        <p:spPr>
          <a:xfrm>
            <a:off x="8191089" y="4485600"/>
            <a:ext cx="32986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Pequeno texto sobre a imagem. </a:t>
            </a:r>
            <a:r>
              <a:rPr lang="pt-BR" sz="24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 palavras </a:t>
            </a:r>
            <a:r>
              <a:rPr lang="pt-BR" sz="24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24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A71A8E7-B7AD-449E-8116-6762B59AB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482">
            <a:off x="-1680557" y="1056280"/>
            <a:ext cx="2995705" cy="483958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697C9A6-E226-46E9-8B2E-2052880D8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396">
            <a:off x="10910812" y="1410195"/>
            <a:ext cx="2995705" cy="483958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F493A2F-78BC-4B59-BB69-77F055B05407}"/>
              </a:ext>
            </a:extLst>
          </p:cNvPr>
          <p:cNvGrpSpPr/>
          <p:nvPr/>
        </p:nvGrpSpPr>
        <p:grpSpPr>
          <a:xfrm>
            <a:off x="821584" y="1322936"/>
            <a:ext cx="3060000" cy="3060000"/>
            <a:chOff x="821584" y="1322936"/>
            <a:chExt cx="3060000" cy="3060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A482637-F64D-4A05-93FA-F448F009A1D1}"/>
                </a:ext>
              </a:extLst>
            </p:cNvPr>
            <p:cNvSpPr/>
            <p:nvPr/>
          </p:nvSpPr>
          <p:spPr>
            <a:xfrm>
              <a:off x="821584" y="1322936"/>
              <a:ext cx="3060000" cy="3060000"/>
            </a:xfrm>
            <a:prstGeom prst="rect">
              <a:avLst/>
            </a:prstGeom>
            <a:solidFill>
              <a:srgbClr val="19421A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2" descr="WWF e IPAAM preparam estudo sobre espécies madeireiras do Sul do Amazonas |  WWF Brasil">
              <a:extLst>
                <a:ext uri="{FF2B5EF4-FFF2-40B4-BE49-F238E27FC236}">
                  <a16:creationId xmlns:a16="http://schemas.microsoft.com/office/drawing/2014/main" id="{C8ABC112-F509-4F8B-B407-7FB71C566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1542" r="22747" b="9992"/>
            <a:stretch/>
          </p:blipFill>
          <p:spPr bwMode="auto">
            <a:xfrm>
              <a:off x="1055584" y="1556791"/>
              <a:ext cx="2592000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39FA2DD-5242-40EF-92B3-A87463B776AA}"/>
              </a:ext>
            </a:extLst>
          </p:cNvPr>
          <p:cNvGrpSpPr/>
          <p:nvPr/>
        </p:nvGrpSpPr>
        <p:grpSpPr>
          <a:xfrm>
            <a:off x="4566000" y="1322936"/>
            <a:ext cx="3060000" cy="3060000"/>
            <a:chOff x="4566000" y="1322936"/>
            <a:chExt cx="3060000" cy="306000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032D886-2B04-4AF4-A407-E4453FB10A9F}"/>
                </a:ext>
              </a:extLst>
            </p:cNvPr>
            <p:cNvSpPr/>
            <p:nvPr/>
          </p:nvSpPr>
          <p:spPr>
            <a:xfrm>
              <a:off x="4566000" y="1322936"/>
              <a:ext cx="3060000" cy="3060000"/>
            </a:xfrm>
            <a:prstGeom prst="rect">
              <a:avLst/>
            </a:prstGeom>
            <a:solidFill>
              <a:srgbClr val="19421A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Picture 4" descr="Ipaam realiza Processo Seletivo Simplificado para contratação temporária de  26 analistas ambientais">
              <a:extLst>
                <a:ext uri="{FF2B5EF4-FFF2-40B4-BE49-F238E27FC236}">
                  <a16:creationId xmlns:a16="http://schemas.microsoft.com/office/drawing/2014/main" id="{4C2120CC-31AB-4BA7-88DF-E550729369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1" r="11769" b="1418"/>
            <a:stretch/>
          </p:blipFill>
          <p:spPr bwMode="auto">
            <a:xfrm>
              <a:off x="4800000" y="1548748"/>
              <a:ext cx="2592000" cy="260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9855B1A-AFC0-4AF6-A824-A428BDDFC257}"/>
              </a:ext>
            </a:extLst>
          </p:cNvPr>
          <p:cNvGrpSpPr/>
          <p:nvPr/>
        </p:nvGrpSpPr>
        <p:grpSpPr>
          <a:xfrm>
            <a:off x="8310416" y="1297412"/>
            <a:ext cx="3060000" cy="3060000"/>
            <a:chOff x="8310416" y="1297412"/>
            <a:chExt cx="3060000" cy="306000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BA6DF8A-5285-4181-8A0D-B64D4E627FC6}"/>
                </a:ext>
              </a:extLst>
            </p:cNvPr>
            <p:cNvSpPr/>
            <p:nvPr/>
          </p:nvSpPr>
          <p:spPr>
            <a:xfrm>
              <a:off x="8310416" y="1297412"/>
              <a:ext cx="3060000" cy="3060000"/>
            </a:xfrm>
            <a:prstGeom prst="rect">
              <a:avLst/>
            </a:prstGeom>
            <a:solidFill>
              <a:srgbClr val="19421A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6" descr="Amazônia: mapeamento inédito identifica 2,7 mil projetos de restauração -  BBC News Brasil">
              <a:extLst>
                <a:ext uri="{FF2B5EF4-FFF2-40B4-BE49-F238E27FC236}">
                  <a16:creationId xmlns:a16="http://schemas.microsoft.com/office/drawing/2014/main" id="{EE65B13A-B816-40D5-8935-5E3DDDBF9E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" t="9823" r="50011" b="13721"/>
            <a:stretch/>
          </p:blipFill>
          <p:spPr bwMode="auto">
            <a:xfrm>
              <a:off x="8544416" y="1556791"/>
              <a:ext cx="2592000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1534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F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BB0E7FA2-5B6C-43BE-9CDA-AD49CBA31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796" y="346146"/>
            <a:ext cx="6639119" cy="63708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8208" y="274638"/>
            <a:ext cx="3614192" cy="830997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1FEA931-1A07-4981-B008-9D462B2D2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3" y="692696"/>
            <a:ext cx="4855397" cy="4248472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524872E-3A94-459C-8C77-4D56765571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4310494"/>
              </p:ext>
            </p:extLst>
          </p:nvPr>
        </p:nvGraphicFramePr>
        <p:xfrm>
          <a:off x="139456" y="853498"/>
          <a:ext cx="5017630" cy="392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7AD87A84-DD2B-49D9-AD51-4E5F97DC3B4B}"/>
              </a:ext>
            </a:extLst>
          </p:cNvPr>
          <p:cNvSpPr txBox="1"/>
          <p:nvPr/>
        </p:nvSpPr>
        <p:spPr>
          <a:xfrm>
            <a:off x="2802913" y="1985934"/>
            <a:ext cx="154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F4AC"/>
                </a:solidFill>
                <a:latin typeface="Eras Bold ITC" panose="020B0907030504020204" pitchFamily="34" charset="0"/>
              </a:rPr>
              <a:t>39%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79EB8F9-9960-48D3-A2CC-9944DAE2059B}"/>
              </a:ext>
            </a:extLst>
          </p:cNvPr>
          <p:cNvSpPr txBox="1"/>
          <p:nvPr/>
        </p:nvSpPr>
        <p:spPr>
          <a:xfrm>
            <a:off x="1789704" y="4845667"/>
            <a:ext cx="1717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rgbClr val="FFF4AC"/>
                </a:solidFill>
                <a:latin typeface="Book Antiqua" panose="02040602050305030304" pitchFamily="18" charset="0"/>
              </a:rPr>
              <a:t>TÍTULO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6D1F11F-0975-4FEC-98A4-79C8508BC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38" y="3861168"/>
            <a:ext cx="1080000" cy="1080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D8407D6-77FD-48F0-850D-6767AD3AE72F}"/>
              </a:ext>
            </a:extLst>
          </p:cNvPr>
          <p:cNvSpPr txBox="1"/>
          <p:nvPr/>
        </p:nvSpPr>
        <p:spPr>
          <a:xfrm>
            <a:off x="9051726" y="256017"/>
            <a:ext cx="4232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ln w="38100">
                  <a:noFill/>
                </a:ln>
                <a:solidFill>
                  <a:srgbClr val="19421A"/>
                </a:solidFill>
                <a:latin typeface="Eras Bold ITC" panose="020B090703050402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2E38115-E6E1-4326-AF70-8BFEFEBCB030}"/>
              </a:ext>
            </a:extLst>
          </p:cNvPr>
          <p:cNvSpPr txBox="1"/>
          <p:nvPr/>
        </p:nvSpPr>
        <p:spPr>
          <a:xfrm>
            <a:off x="9170066" y="979292"/>
            <a:ext cx="2776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000">
                <a:solidFill>
                  <a:srgbClr val="9FCF93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pt-BR" spc="1200" dirty="0">
                <a:solidFill>
                  <a:srgbClr val="443627"/>
                </a:solidFill>
              </a:rPr>
              <a:t>subtítulo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CAE3487-33E7-441E-84D8-7A01B9A8B008}"/>
              </a:ext>
            </a:extLst>
          </p:cNvPr>
          <p:cNvSpPr txBox="1"/>
          <p:nvPr/>
        </p:nvSpPr>
        <p:spPr>
          <a:xfrm>
            <a:off x="5365750" y="3167390"/>
            <a:ext cx="243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pc="50" dirty="0">
                <a:solidFill>
                  <a:srgbClr val="19421A"/>
                </a:solidFill>
                <a:latin typeface="Book Antiqua" panose="02040602050305030304" pitchFamily="18" charset="0"/>
              </a:rPr>
              <a:t>ASSUNTO 01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90C9C69-D91D-4DB4-96C7-6EF3E4A99DFA}"/>
              </a:ext>
            </a:extLst>
          </p:cNvPr>
          <p:cNvSpPr txBox="1"/>
          <p:nvPr/>
        </p:nvSpPr>
        <p:spPr>
          <a:xfrm>
            <a:off x="9048328" y="3167390"/>
            <a:ext cx="243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spc="50" dirty="0">
                <a:solidFill>
                  <a:srgbClr val="19421A"/>
                </a:solidFill>
                <a:latin typeface="Book Antiqua" panose="02040602050305030304" pitchFamily="18" charset="0"/>
              </a:rPr>
              <a:t>ASSUNTO 02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358A78-6C10-4323-80B3-6BC31BAEFCB6}"/>
              </a:ext>
            </a:extLst>
          </p:cNvPr>
          <p:cNvSpPr txBox="1"/>
          <p:nvPr/>
        </p:nvSpPr>
        <p:spPr>
          <a:xfrm>
            <a:off x="5143217" y="4954736"/>
            <a:ext cx="2525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spc="50" dirty="0">
                <a:solidFill>
                  <a:srgbClr val="19421A"/>
                </a:solidFill>
                <a:latin typeface="Book Antiqua" panose="02040602050305030304" pitchFamily="18" charset="0"/>
              </a:rPr>
              <a:t>Pequeno texto</a:t>
            </a:r>
          </a:p>
          <a:p>
            <a:pPr algn="ctr"/>
            <a:r>
              <a:rPr lang="pt-BR" sz="2800" spc="50" dirty="0">
                <a:solidFill>
                  <a:srgbClr val="19421A"/>
                </a:solidFill>
                <a:latin typeface="Book Antiqua" panose="02040602050305030304" pitchFamily="18" charset="0"/>
              </a:rPr>
              <a:t>descritivo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FDA5D206-335E-4193-A83F-B347E4E17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71" y="3863567"/>
            <a:ext cx="1080000" cy="108000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3E4C5B9-949C-48CA-8DDA-14E2D9989BBC}"/>
              </a:ext>
            </a:extLst>
          </p:cNvPr>
          <p:cNvSpPr txBox="1"/>
          <p:nvPr/>
        </p:nvSpPr>
        <p:spPr>
          <a:xfrm>
            <a:off x="8726562" y="4954736"/>
            <a:ext cx="26212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spc="50" dirty="0">
                <a:solidFill>
                  <a:srgbClr val="19421A"/>
                </a:solidFill>
                <a:latin typeface="Book Antiqua" panose="02040602050305030304" pitchFamily="18" charset="0"/>
              </a:rPr>
              <a:t>Pequeno texto </a:t>
            </a:r>
          </a:p>
          <a:p>
            <a:pPr algn="ctr"/>
            <a:r>
              <a:rPr lang="pt-BR" sz="2800" spc="50" dirty="0">
                <a:solidFill>
                  <a:srgbClr val="19421A"/>
                </a:solidFill>
                <a:latin typeface="Book Antiqua" panose="02040602050305030304" pitchFamily="18" charset="0"/>
              </a:rPr>
              <a:t>descritivo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CEA1FD7A-06BD-4111-926A-FD97F9B08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5727">
            <a:off x="-738902" y="-1834063"/>
            <a:ext cx="2995705" cy="483958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1337246-61DD-4B64-9389-35634EED4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7245">
            <a:off x="10490934" y="3011994"/>
            <a:ext cx="2995705" cy="4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F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9218" name="Picture 2" descr="Selva Amazónica – 50 Fondos HD | Florestas brasileiras, Floresta amazônica,  Fotos da floresta amazônica">
            <a:extLst>
              <a:ext uri="{FF2B5EF4-FFF2-40B4-BE49-F238E27FC236}">
                <a16:creationId xmlns:a16="http://schemas.microsoft.com/office/drawing/2014/main" id="{1F15E422-CB54-4528-991E-8D6297E0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071914D-C5CD-488D-B405-5D299103CEB8}"/>
              </a:ext>
            </a:extLst>
          </p:cNvPr>
          <p:cNvSpPr/>
          <p:nvPr/>
        </p:nvSpPr>
        <p:spPr>
          <a:xfrm>
            <a:off x="0" y="2132856"/>
            <a:ext cx="12192000" cy="2592288"/>
          </a:xfrm>
          <a:prstGeom prst="rect">
            <a:avLst/>
          </a:prstGeom>
          <a:solidFill>
            <a:srgbClr val="9FCF93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dirty="0">
                <a:solidFill>
                  <a:srgbClr val="19421A"/>
                </a:solidFill>
                <a:latin typeface="Book Antiqua" panose="02040602050305030304" pitchFamily="18" charset="0"/>
              </a:rPr>
              <a:t>R$ 99.999,99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3C99F59-DE44-4E35-B39C-F24F9D211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73">
            <a:off x="-129155" y="-187238"/>
            <a:ext cx="2995705" cy="48395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92A3ECA-7BBD-462B-9DD4-A6A566446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30739">
            <a:off x="9734675" y="2906795"/>
            <a:ext cx="2995705" cy="483958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6F6148-0476-4D41-8FDE-4CCD2F6AA2A9}"/>
              </a:ext>
            </a:extLst>
          </p:cNvPr>
          <p:cNvSpPr txBox="1"/>
          <p:nvPr/>
        </p:nvSpPr>
        <p:spPr>
          <a:xfrm>
            <a:off x="1256732" y="4177490"/>
            <a:ext cx="10336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443627"/>
                </a:solidFill>
                <a:latin typeface="Book Antiqua" panose="02040602050305030304" pitchFamily="18" charset="0"/>
              </a:rPr>
              <a:t>Números grandes para causar impacto! Insira um texto descritivo aqui.</a:t>
            </a:r>
          </a:p>
        </p:txBody>
      </p:sp>
    </p:spTree>
    <p:extLst>
      <p:ext uri="{BB962C8B-B14F-4D97-AF65-F5344CB8AC3E}">
        <p14:creationId xmlns:p14="http://schemas.microsoft.com/office/powerpoint/2010/main" val="5394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F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7C5F214-E7DB-44B0-AD82-72E48CAD5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370496"/>
            <a:ext cx="6639119" cy="6370872"/>
          </a:xfrm>
          <a:prstGeom prst="rect">
            <a:avLst/>
          </a:prstGeom>
        </p:spPr>
      </p:pic>
      <p:pic>
        <p:nvPicPr>
          <p:cNvPr id="8194" name="Picture 2" descr="Iniciativas do governo para a preservação das florestas - Pensamento Verde">
            <a:extLst>
              <a:ext uri="{FF2B5EF4-FFF2-40B4-BE49-F238E27FC236}">
                <a16:creationId xmlns:a16="http://schemas.microsoft.com/office/drawing/2014/main" id="{B885C75C-1313-4200-AE42-20D398340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 bwMode="auto">
          <a:xfrm>
            <a:off x="0" y="-3812"/>
            <a:ext cx="51315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9AB5065-E301-4D63-B0A1-9B20F7AC5047}"/>
              </a:ext>
            </a:extLst>
          </p:cNvPr>
          <p:cNvSpPr txBox="1"/>
          <p:nvPr/>
        </p:nvSpPr>
        <p:spPr>
          <a:xfrm>
            <a:off x="8040216" y="116632"/>
            <a:ext cx="673952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500" dirty="0">
                <a:ln w="38100">
                  <a:noFill/>
                </a:ln>
                <a:solidFill>
                  <a:srgbClr val="19421A"/>
                </a:solidFill>
                <a:latin typeface="Eras Bold ITC" panose="020B0907030504020204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DE9317-72C2-42AA-A354-968D1E1832C7}"/>
              </a:ext>
            </a:extLst>
          </p:cNvPr>
          <p:cNvSpPr txBox="1"/>
          <p:nvPr/>
        </p:nvSpPr>
        <p:spPr>
          <a:xfrm>
            <a:off x="8162972" y="1179836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spc="2500" dirty="0">
                <a:solidFill>
                  <a:srgbClr val="443627"/>
                </a:solidFill>
                <a:latin typeface="Book Antiqua" panose="02040602050305030304" pitchFamily="18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BEA11D-0126-4990-9069-7984CB2C6B22}"/>
              </a:ext>
            </a:extLst>
          </p:cNvPr>
          <p:cNvSpPr txBox="1"/>
          <p:nvPr/>
        </p:nvSpPr>
        <p:spPr>
          <a:xfrm>
            <a:off x="5518441" y="2378272"/>
            <a:ext cx="6261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443627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4000" dirty="0">
                <a:solidFill>
                  <a:srgbClr val="19421A"/>
                </a:solidFill>
                <a:latin typeface="Eras Bold ITC" panose="020B0907030504020204" pitchFamily="34" charset="0"/>
              </a:rPr>
              <a:t>destaque</a:t>
            </a:r>
            <a:r>
              <a:rPr lang="pt-BR" sz="4000" dirty="0">
                <a:solidFill>
                  <a:srgbClr val="443627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4000" dirty="0">
                <a:solidFill>
                  <a:srgbClr val="19421A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40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F597CDE-8132-48E8-BFD3-F7CE6F547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73">
            <a:off x="1774724" y="2140017"/>
            <a:ext cx="2995705" cy="483958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B579057-9F2F-45C3-80D0-517A1613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30739">
            <a:off x="2677888" y="3547249"/>
            <a:ext cx="2995705" cy="4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4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F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63F3014-32DF-407E-A01C-A27E83C7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73">
            <a:off x="12754" y="-1524324"/>
            <a:ext cx="2995705" cy="48395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6755F1E-8D89-4171-A71D-F7D25A9A06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871398"/>
            <a:ext cx="2283301" cy="48131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94C0242-D618-416E-9A0D-BD637F3BD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7902">
            <a:off x="9201332" y="-999467"/>
            <a:ext cx="2995705" cy="48395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428878-AF14-4E1B-AABA-F19EFFD11C3E}"/>
              </a:ext>
            </a:extLst>
          </p:cNvPr>
          <p:cNvSpPr txBox="1"/>
          <p:nvPr/>
        </p:nvSpPr>
        <p:spPr>
          <a:xfrm>
            <a:off x="3885408" y="2455683"/>
            <a:ext cx="70231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F4AC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4800" b="1" dirty="0">
                <a:solidFill>
                  <a:srgbClr val="443627"/>
                </a:solidFill>
                <a:latin typeface="Eras Bold ITC" panose="020B0907030504020204" pitchFamily="34" charset="0"/>
              </a:rPr>
              <a:t>destaque</a:t>
            </a:r>
            <a:r>
              <a:rPr lang="pt-BR" sz="4800" b="1" dirty="0">
                <a:solidFill>
                  <a:srgbClr val="FFF4AC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4800" b="1" dirty="0">
                <a:solidFill>
                  <a:srgbClr val="443627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4800" b="1" dirty="0">
                <a:solidFill>
                  <a:srgbClr val="FFF4AC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DCC1F7-931B-4A60-9034-77B9C700F747}"/>
              </a:ext>
            </a:extLst>
          </p:cNvPr>
          <p:cNvSpPr txBox="1"/>
          <p:nvPr/>
        </p:nvSpPr>
        <p:spPr>
          <a:xfrm>
            <a:off x="2500926" y="116632"/>
            <a:ext cx="719014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>
                <a:solidFill>
                  <a:srgbClr val="443627"/>
                </a:solidFill>
                <a:latin typeface="Eras Bold ITC" panose="020B0907030504020204" pitchFamily="34" charset="0"/>
              </a:rPr>
              <a:t>TÍTULO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915395-E1A1-7D47-8B8B-4DA7D0CB0BAC}"/>
              </a:ext>
            </a:extLst>
          </p:cNvPr>
          <p:cNvSpPr txBox="1"/>
          <p:nvPr/>
        </p:nvSpPr>
        <p:spPr>
          <a:xfrm>
            <a:off x="4305641" y="1163072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spc="2500" dirty="0">
                <a:solidFill>
                  <a:srgbClr val="19421A"/>
                </a:solidFill>
                <a:latin typeface="Book Antiqua" panose="02040602050305030304" pitchFamily="18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91351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F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94A5691-1937-4DBF-B69A-6C4E17F347E2}"/>
              </a:ext>
            </a:extLst>
          </p:cNvPr>
          <p:cNvSpPr/>
          <p:nvPr/>
        </p:nvSpPr>
        <p:spPr>
          <a:xfrm>
            <a:off x="0" y="0"/>
            <a:ext cx="5375920" cy="6858000"/>
          </a:xfrm>
          <a:prstGeom prst="rect">
            <a:avLst/>
          </a:prstGeom>
          <a:solidFill>
            <a:srgbClr val="194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" descr="Projeto no interior ajuda a recuperar Floresta Amazônica com sistemas  agroflorestais :: Notícias do Agronegócio - AgroOlhar">
            <a:extLst>
              <a:ext uri="{FF2B5EF4-FFF2-40B4-BE49-F238E27FC236}">
                <a16:creationId xmlns:a16="http://schemas.microsoft.com/office/drawing/2014/main" id="{8CEA3A45-4373-46E0-BF9A-CC1063DCB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0"/>
          <a:stretch/>
        </p:blipFill>
        <p:spPr bwMode="auto">
          <a:xfrm>
            <a:off x="1415480" y="1268760"/>
            <a:ext cx="5256584" cy="45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196D52A-629C-4A6E-B451-7C4AE9540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5152">
            <a:off x="4843936" y="-570658"/>
            <a:ext cx="2995705" cy="48395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3C48FAC-37AB-4D14-A687-12BC582D7845}"/>
              </a:ext>
            </a:extLst>
          </p:cNvPr>
          <p:cNvSpPr txBox="1"/>
          <p:nvPr/>
        </p:nvSpPr>
        <p:spPr>
          <a:xfrm>
            <a:off x="7554339" y="692696"/>
            <a:ext cx="4290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80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defRPr>
            </a:lvl1pPr>
          </a:lstStyle>
          <a:p>
            <a:r>
              <a:rPr lang="pt-BR" dirty="0"/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2A83580-33D9-42EA-8453-2DF7FA83609C}"/>
              </a:ext>
            </a:extLst>
          </p:cNvPr>
          <p:cNvSpPr txBox="1"/>
          <p:nvPr/>
        </p:nvSpPr>
        <p:spPr>
          <a:xfrm>
            <a:off x="7227857" y="2103618"/>
            <a:ext cx="46169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4400" dirty="0">
                <a:solidFill>
                  <a:srgbClr val="443627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44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4400" dirty="0">
                <a:solidFill>
                  <a:srgbClr val="443627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44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44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AA7E934-6E58-48D1-AAA9-3AC58D5DD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426">
            <a:off x="-790112" y="2139696"/>
            <a:ext cx="2995705" cy="483958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91CD766-834E-4E91-9AE4-C23C29054F24}"/>
              </a:ext>
            </a:extLst>
          </p:cNvPr>
          <p:cNvSpPr txBox="1"/>
          <p:nvPr/>
        </p:nvSpPr>
        <p:spPr>
          <a:xfrm>
            <a:off x="7618164" y="426826"/>
            <a:ext cx="4226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4200">
                <a:solidFill>
                  <a:srgbClr val="19421A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pt-BR" dirty="0">
                <a:solidFill>
                  <a:srgbClr val="443627"/>
                </a:solidFill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831909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matamento da floresta da Amazónia aumentou">
            <a:extLst>
              <a:ext uri="{FF2B5EF4-FFF2-40B4-BE49-F238E27FC236}">
                <a16:creationId xmlns:a16="http://schemas.microsoft.com/office/drawing/2014/main" id="{DB395032-9804-4254-9DF3-8FFC25183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7D9B3C1-AC96-4B65-A954-A43422DB7D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9421A"/>
              </a:gs>
              <a:gs pos="77000">
                <a:srgbClr val="19421A">
                  <a:alpha val="55000"/>
                </a:srgbClr>
              </a:gs>
              <a:gs pos="100000">
                <a:srgbClr val="19421A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A5BF11-24A6-49CD-8967-C9ED4D2A3875}"/>
              </a:ext>
            </a:extLst>
          </p:cNvPr>
          <p:cNvSpPr txBox="1"/>
          <p:nvPr/>
        </p:nvSpPr>
        <p:spPr>
          <a:xfrm>
            <a:off x="2483768" y="2132856"/>
            <a:ext cx="7224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A68A64"/>
                </a:solidFill>
                <a:latin typeface="Eras Bold ITC" panose="020B0907030504020204" pitchFamily="34" charset="0"/>
              </a:rPr>
              <a:t>Pequeno texto descritivo sobre o tema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A84415-3A69-4823-A722-BF4E5893BA7F}"/>
              </a:ext>
            </a:extLst>
          </p:cNvPr>
          <p:cNvSpPr txBox="1"/>
          <p:nvPr/>
        </p:nvSpPr>
        <p:spPr>
          <a:xfrm>
            <a:off x="4104456" y="357940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spc="-150" dirty="0">
                <a:solidFill>
                  <a:srgbClr val="FFF4AC"/>
                </a:solidFill>
                <a:latin typeface="Book Antiqua" panose="02040602050305030304" pitchFamily="18" charset="0"/>
              </a:rPr>
              <a:t>pequeno complemento do texto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C199052E-60E4-4C1E-BE8A-F7B27A1B89A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483768" y="3810239"/>
            <a:ext cx="1620688" cy="0"/>
          </a:xfrm>
          <a:prstGeom prst="line">
            <a:avLst/>
          </a:prstGeom>
          <a:ln w="76200">
            <a:solidFill>
              <a:srgbClr val="A68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A55D857-65EA-4810-A3A8-32F633624C06}"/>
              </a:ext>
            </a:extLst>
          </p:cNvPr>
          <p:cNvCxnSpPr>
            <a:cxnSpLocks/>
          </p:cNvCxnSpPr>
          <p:nvPr/>
        </p:nvCxnSpPr>
        <p:spPr>
          <a:xfrm flipV="1">
            <a:off x="2524741" y="2204864"/>
            <a:ext cx="0" cy="1605376"/>
          </a:xfrm>
          <a:prstGeom prst="line">
            <a:avLst/>
          </a:prstGeom>
          <a:ln w="76200">
            <a:solidFill>
              <a:srgbClr val="A68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6FFF8FA-0E68-46DD-83C3-9AB407DADF9F}"/>
              </a:ext>
            </a:extLst>
          </p:cNvPr>
          <p:cNvCxnSpPr>
            <a:cxnSpLocks/>
          </p:cNvCxnSpPr>
          <p:nvPr/>
        </p:nvCxnSpPr>
        <p:spPr>
          <a:xfrm flipH="1">
            <a:off x="2483768" y="2204864"/>
            <a:ext cx="7200000" cy="0"/>
          </a:xfrm>
          <a:prstGeom prst="line">
            <a:avLst/>
          </a:prstGeom>
          <a:ln w="76200">
            <a:solidFill>
              <a:srgbClr val="A68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6034600-2CB2-45C1-B2F7-734CDEC14313}"/>
              </a:ext>
            </a:extLst>
          </p:cNvPr>
          <p:cNvCxnSpPr>
            <a:cxnSpLocks/>
          </p:cNvCxnSpPr>
          <p:nvPr/>
        </p:nvCxnSpPr>
        <p:spPr>
          <a:xfrm flipV="1">
            <a:off x="9708232" y="2168001"/>
            <a:ext cx="0" cy="1674000"/>
          </a:xfrm>
          <a:prstGeom prst="line">
            <a:avLst/>
          </a:prstGeom>
          <a:ln w="76200">
            <a:solidFill>
              <a:srgbClr val="A68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ACC18ACE-C56F-4E69-85C8-18F1D9871933}"/>
              </a:ext>
            </a:extLst>
          </p:cNvPr>
          <p:cNvCxnSpPr>
            <a:cxnSpLocks/>
          </p:cNvCxnSpPr>
          <p:nvPr/>
        </p:nvCxnSpPr>
        <p:spPr>
          <a:xfrm flipH="1">
            <a:off x="8184232" y="3810239"/>
            <a:ext cx="1548000" cy="0"/>
          </a:xfrm>
          <a:prstGeom prst="line">
            <a:avLst/>
          </a:prstGeom>
          <a:ln w="76200">
            <a:solidFill>
              <a:srgbClr val="A68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>
            <a:extLst>
              <a:ext uri="{FF2B5EF4-FFF2-40B4-BE49-F238E27FC236}">
                <a16:creationId xmlns:a16="http://schemas.microsoft.com/office/drawing/2014/main" id="{7965267D-75AF-41B1-9E26-1247547C6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2588">
            <a:off x="4187131" y="2939029"/>
            <a:ext cx="2995705" cy="483958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823B9F1-6072-4DE6-815C-63F60F7E9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7678">
            <a:off x="5036842" y="-1576603"/>
            <a:ext cx="2995705" cy="4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5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ta atlântica imagens de stock, fotos de Mata atlântica | Baixar no  Depositphotos">
            <a:extLst>
              <a:ext uri="{FF2B5EF4-FFF2-40B4-BE49-F238E27FC236}">
                <a16:creationId xmlns:a16="http://schemas.microsoft.com/office/drawing/2014/main" id="{BD56311A-194A-4896-AB6C-EC0F582E5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/>
          <a:stretch/>
        </p:blipFill>
        <p:spPr bwMode="auto">
          <a:xfrm>
            <a:off x="992" y="-1"/>
            <a:ext cx="12260532" cy="688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05A4F40-F81A-4480-BCF3-EE4604D91AB8}"/>
              </a:ext>
            </a:extLst>
          </p:cNvPr>
          <p:cNvSpPr txBox="1"/>
          <p:nvPr/>
        </p:nvSpPr>
        <p:spPr>
          <a:xfrm>
            <a:off x="407858" y="188640"/>
            <a:ext cx="673952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5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49E4EB4-5885-4F66-B488-D6462A12B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5152">
            <a:off x="5838096" y="-818434"/>
            <a:ext cx="2995705" cy="48395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F297E28-5D9A-4C8D-816D-6D7A8A368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3846">
            <a:off x="9927211" y="2899613"/>
            <a:ext cx="2995705" cy="483958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7A27D07-B39D-4B7D-822C-0733E560B162}"/>
              </a:ext>
            </a:extLst>
          </p:cNvPr>
          <p:cNvSpPr/>
          <p:nvPr/>
        </p:nvSpPr>
        <p:spPr>
          <a:xfrm>
            <a:off x="0" y="2132856"/>
            <a:ext cx="6739523" cy="3633834"/>
          </a:xfrm>
          <a:prstGeom prst="rect">
            <a:avLst/>
          </a:prstGeom>
          <a:solidFill>
            <a:srgbClr val="19421A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0" dirty="0">
              <a:solidFill>
                <a:srgbClr val="19421A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4E74CB3-5278-4C53-8D51-3DB3AF97D4C0}"/>
              </a:ext>
            </a:extLst>
          </p:cNvPr>
          <p:cNvSpPr txBox="1"/>
          <p:nvPr/>
        </p:nvSpPr>
        <p:spPr>
          <a:xfrm>
            <a:off x="552323" y="2227260"/>
            <a:ext cx="61071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FF4AC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9FCF93"/>
                </a:solidFill>
                <a:latin typeface="Eras Bold ITC" panose="020B0907030504020204" pitchFamily="34" charset="0"/>
              </a:rPr>
              <a:t>destaque</a:t>
            </a:r>
            <a:r>
              <a:rPr lang="pt-BR" sz="4400" b="1" dirty="0">
                <a:solidFill>
                  <a:srgbClr val="FFF4AC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4400" b="1" dirty="0">
                <a:solidFill>
                  <a:srgbClr val="9FCF93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4400" b="1" dirty="0">
                <a:solidFill>
                  <a:srgbClr val="FFF4AC"/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73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2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261DD90-D3A3-418B-A1C5-7F4A4F7646EF}"/>
              </a:ext>
            </a:extLst>
          </p:cNvPr>
          <p:cNvSpPr txBox="1"/>
          <p:nvPr/>
        </p:nvSpPr>
        <p:spPr>
          <a:xfrm>
            <a:off x="171178" y="239697"/>
            <a:ext cx="36724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FF4AC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3200" dirty="0">
                <a:solidFill>
                  <a:srgbClr val="9FCF93"/>
                </a:solidFill>
                <a:latin typeface="Eras Bold ITC" panose="020B0907030504020204" pitchFamily="34" charset="0"/>
              </a:rPr>
              <a:t>destaque</a:t>
            </a:r>
            <a:r>
              <a:rPr lang="pt-BR" sz="3200" dirty="0">
                <a:solidFill>
                  <a:srgbClr val="FFF4AC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3200" dirty="0">
                <a:solidFill>
                  <a:srgbClr val="9FCF93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3200" dirty="0">
                <a:solidFill>
                  <a:srgbClr val="FFF4AC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7483945-2A04-4BAF-97B1-B62F54B2FB95}"/>
              </a:ext>
            </a:extLst>
          </p:cNvPr>
          <p:cNvSpPr txBox="1"/>
          <p:nvPr/>
        </p:nvSpPr>
        <p:spPr>
          <a:xfrm>
            <a:off x="8466295" y="2708920"/>
            <a:ext cx="34733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rgbClr val="FFF4AC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3600" dirty="0">
                <a:solidFill>
                  <a:srgbClr val="9FCF93"/>
                </a:solidFill>
                <a:latin typeface="Eras Bold ITC" panose="020B0907030504020204" pitchFamily="34" charset="0"/>
              </a:rPr>
              <a:t>destaque</a:t>
            </a:r>
            <a:r>
              <a:rPr lang="pt-BR" sz="3600" dirty="0">
                <a:solidFill>
                  <a:srgbClr val="FFF4AC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3600" dirty="0">
                <a:solidFill>
                  <a:srgbClr val="9FCF93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3600" dirty="0">
                <a:solidFill>
                  <a:srgbClr val="FFF4AC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A2962B3-B072-4179-9259-F16246CF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907">
            <a:off x="8576246" y="-1998448"/>
            <a:ext cx="2995705" cy="483958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7CE24E2-1C9B-47DA-9819-A1ED691EB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929">
            <a:off x="509530" y="3172752"/>
            <a:ext cx="2995705" cy="483958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6E7BAEC-7550-49FE-9B1E-955833E429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5" r="31227"/>
          <a:stretch/>
        </p:blipFill>
        <p:spPr>
          <a:xfrm>
            <a:off x="3791743" y="0"/>
            <a:ext cx="432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53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2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azônia: as lendas e mistérios da maior floresta do mundo">
            <a:extLst>
              <a:ext uri="{FF2B5EF4-FFF2-40B4-BE49-F238E27FC236}">
                <a16:creationId xmlns:a16="http://schemas.microsoft.com/office/drawing/2014/main" id="{1B1DA302-2779-4518-870C-0A4463ED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0474D2E-7AF5-4165-9867-13DE827F96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9421A"/>
              </a:gs>
              <a:gs pos="77000">
                <a:srgbClr val="19421A">
                  <a:alpha val="55000"/>
                </a:srgbClr>
              </a:gs>
              <a:gs pos="100000">
                <a:srgbClr val="19421A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D7DDD0A-F99E-4885-8E7D-161A1BA34B22}"/>
              </a:ext>
            </a:extLst>
          </p:cNvPr>
          <p:cNvSpPr txBox="1"/>
          <p:nvPr/>
        </p:nvSpPr>
        <p:spPr>
          <a:xfrm>
            <a:off x="2585108" y="1869207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A68A64"/>
                </a:solidFill>
                <a:latin typeface="Eras Bold ITC" panose="020B0907030504020204" pitchFamily="34" charset="0"/>
              </a:rPr>
              <a:t>DESCRIÇÃO DO </a:t>
            </a:r>
          </a:p>
          <a:p>
            <a:pPr algn="ctr"/>
            <a:r>
              <a:rPr lang="pt-BR" sz="3200" dirty="0">
                <a:solidFill>
                  <a:srgbClr val="A68A64"/>
                </a:solidFill>
                <a:latin typeface="Eras Bold ITC" panose="020B0907030504020204" pitchFamily="34" charset="0"/>
              </a:rPr>
              <a:t>ASSUNTO 01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73C3693-D545-491C-95DA-A1C6D220F5F4}"/>
              </a:ext>
            </a:extLst>
          </p:cNvPr>
          <p:cNvSpPr txBox="1"/>
          <p:nvPr/>
        </p:nvSpPr>
        <p:spPr>
          <a:xfrm>
            <a:off x="3621485" y="420286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A68A64"/>
                </a:solidFill>
                <a:latin typeface="Eras Bold ITC" panose="020B0907030504020204" pitchFamily="34" charset="0"/>
              </a:rPr>
              <a:t>DESCRIÇÃO DO</a:t>
            </a:r>
          </a:p>
          <a:p>
            <a:pPr algn="ctr"/>
            <a:r>
              <a:rPr lang="pt-BR" sz="3200" dirty="0">
                <a:solidFill>
                  <a:srgbClr val="A68A64"/>
                </a:solidFill>
                <a:latin typeface="Eras Bold ITC" panose="020B0907030504020204" pitchFamily="34" charset="0"/>
              </a:rPr>
              <a:t>ASSUNTO 02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B47E81F-7556-49AC-9E3E-317C9ED2E228}"/>
              </a:ext>
            </a:extLst>
          </p:cNvPr>
          <p:cNvSpPr txBox="1"/>
          <p:nvPr/>
        </p:nvSpPr>
        <p:spPr>
          <a:xfrm>
            <a:off x="1002326" y="261320"/>
            <a:ext cx="10187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F4AC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2400" dirty="0">
                <a:solidFill>
                  <a:srgbClr val="9FCF93"/>
                </a:solidFill>
                <a:latin typeface="Eras Bold ITC" panose="020B0907030504020204" pitchFamily="34" charset="0"/>
              </a:rPr>
              <a:t>destaque</a:t>
            </a:r>
            <a:r>
              <a:rPr lang="pt-BR" sz="2400" dirty="0">
                <a:solidFill>
                  <a:srgbClr val="FFF4AC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2400" dirty="0">
                <a:solidFill>
                  <a:srgbClr val="9FCF93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2400" dirty="0">
                <a:solidFill>
                  <a:srgbClr val="FFF4AC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5AEF7329-5811-4270-9F74-B2AC03C84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3556">
            <a:off x="668671" y="3690627"/>
            <a:ext cx="2995705" cy="483958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A1D28594-1CFF-4B49-8184-57FBA0CC3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6624">
            <a:off x="10019161" y="-604959"/>
            <a:ext cx="2995705" cy="483958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BB92CDC-88E4-4637-8541-1FD3DAA91ADF}"/>
              </a:ext>
            </a:extLst>
          </p:cNvPr>
          <p:cNvGrpSpPr/>
          <p:nvPr/>
        </p:nvGrpSpPr>
        <p:grpSpPr>
          <a:xfrm>
            <a:off x="0" y="1399704"/>
            <a:ext cx="3651300" cy="2016224"/>
            <a:chOff x="0" y="1399704"/>
            <a:chExt cx="3651300" cy="2016224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5C74621D-8168-41BF-8B9B-33B435EB3DE9}"/>
                </a:ext>
              </a:extLst>
            </p:cNvPr>
            <p:cNvGrpSpPr/>
            <p:nvPr/>
          </p:nvGrpSpPr>
          <p:grpSpPr>
            <a:xfrm>
              <a:off x="0" y="1399704"/>
              <a:ext cx="3651300" cy="2016224"/>
              <a:chOff x="0" y="1399704"/>
              <a:chExt cx="3651300" cy="2016224"/>
            </a:xfrm>
            <a:gradFill flip="none" rotWithShape="1">
              <a:gsLst>
                <a:gs pos="0">
                  <a:srgbClr val="9FCF93"/>
                </a:gs>
                <a:gs pos="77000">
                  <a:srgbClr val="9FCF93">
                    <a:alpha val="33000"/>
                  </a:srgbClr>
                </a:gs>
                <a:gs pos="100000">
                  <a:srgbClr val="9FCF93">
                    <a:alpha val="28000"/>
                  </a:srgbClr>
                </a:gs>
              </a:gsLst>
              <a:lin ang="10800000" scaled="1"/>
              <a:tileRect/>
            </a:gradFill>
          </p:grpSpPr>
          <p:sp>
            <p:nvSpPr>
              <p:cNvPr id="9" name="Fluxograma: Atraso 8">
                <a:extLst>
                  <a:ext uri="{FF2B5EF4-FFF2-40B4-BE49-F238E27FC236}">
                    <a16:creationId xmlns:a16="http://schemas.microsoft.com/office/drawing/2014/main" id="{8ECB66FB-B1E9-4C8C-94F2-316BCA6051C3}"/>
                  </a:ext>
                </a:extLst>
              </p:cNvPr>
              <p:cNvSpPr/>
              <p:nvPr/>
            </p:nvSpPr>
            <p:spPr>
              <a:xfrm>
                <a:off x="1563068" y="1399704"/>
                <a:ext cx="2088232" cy="2016224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40ACDA88-BEE1-47E1-BAC7-E0E0198049AA}"/>
                  </a:ext>
                </a:extLst>
              </p:cNvPr>
              <p:cNvSpPr/>
              <p:nvPr/>
            </p:nvSpPr>
            <p:spPr>
              <a:xfrm>
                <a:off x="0" y="1399704"/>
                <a:ext cx="1559496" cy="2016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1" name="Picture 2" descr="O que faz da plantação de eucalipto um ótimo negócio - Potencial Florestal">
              <a:extLst>
                <a:ext uri="{FF2B5EF4-FFF2-40B4-BE49-F238E27FC236}">
                  <a16:creationId xmlns:a16="http://schemas.microsoft.com/office/drawing/2014/main" id="{3D608CAE-9F1A-4487-B7F7-EE07D0FC0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6" t="5401" r="20037" b="5296"/>
            <a:stretch/>
          </p:blipFill>
          <p:spPr bwMode="auto">
            <a:xfrm>
              <a:off x="1707185" y="1501920"/>
              <a:ext cx="1800000" cy="180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C228167-506C-43B1-A169-3C64C98688BB}"/>
              </a:ext>
            </a:extLst>
          </p:cNvPr>
          <p:cNvGrpSpPr/>
          <p:nvPr/>
        </p:nvGrpSpPr>
        <p:grpSpPr>
          <a:xfrm>
            <a:off x="8540700" y="3789040"/>
            <a:ext cx="3651300" cy="2016224"/>
            <a:chOff x="8540700" y="3789040"/>
            <a:chExt cx="3651300" cy="2016224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CF92FAA4-E00C-4CA4-8BA2-28B5AE52A259}"/>
                </a:ext>
              </a:extLst>
            </p:cNvPr>
            <p:cNvGrpSpPr/>
            <p:nvPr/>
          </p:nvGrpSpPr>
          <p:grpSpPr>
            <a:xfrm rot="10800000">
              <a:off x="8540700" y="3789040"/>
              <a:ext cx="3651300" cy="2016224"/>
              <a:chOff x="0" y="1399704"/>
              <a:chExt cx="3651300" cy="2016224"/>
            </a:xfrm>
            <a:gradFill flip="none" rotWithShape="1">
              <a:gsLst>
                <a:gs pos="0">
                  <a:srgbClr val="9FCF93"/>
                </a:gs>
                <a:gs pos="77000">
                  <a:srgbClr val="9FCF93">
                    <a:alpha val="33000"/>
                  </a:srgbClr>
                </a:gs>
                <a:gs pos="100000">
                  <a:srgbClr val="9FCF93">
                    <a:alpha val="28000"/>
                  </a:srgbClr>
                </a:gs>
              </a:gsLst>
              <a:lin ang="10800000" scaled="1"/>
              <a:tileRect/>
            </a:gradFill>
          </p:grpSpPr>
          <p:sp>
            <p:nvSpPr>
              <p:cNvPr id="14" name="Fluxograma: Atraso 13">
                <a:extLst>
                  <a:ext uri="{FF2B5EF4-FFF2-40B4-BE49-F238E27FC236}">
                    <a16:creationId xmlns:a16="http://schemas.microsoft.com/office/drawing/2014/main" id="{7258083A-E532-4920-974E-DA9F363C8B8B}"/>
                  </a:ext>
                </a:extLst>
              </p:cNvPr>
              <p:cNvSpPr/>
              <p:nvPr/>
            </p:nvSpPr>
            <p:spPr>
              <a:xfrm>
                <a:off x="1563068" y="1399704"/>
                <a:ext cx="2088232" cy="2016224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C45E9D59-E5FB-4B55-A47C-4123317313C3}"/>
                  </a:ext>
                </a:extLst>
              </p:cNvPr>
              <p:cNvSpPr/>
              <p:nvPr/>
            </p:nvSpPr>
            <p:spPr>
              <a:xfrm>
                <a:off x="0" y="1399704"/>
                <a:ext cx="1559496" cy="2016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5" name="Picture 4" descr="Apresentação - Portal Embrapa">
              <a:extLst>
                <a:ext uri="{FF2B5EF4-FFF2-40B4-BE49-F238E27FC236}">
                  <a16:creationId xmlns:a16="http://schemas.microsoft.com/office/drawing/2014/main" id="{A7416AE6-4082-4F8C-B407-DBBCDA0A4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9" t="18960" r="25566" b="8139"/>
            <a:stretch/>
          </p:blipFill>
          <p:spPr bwMode="auto">
            <a:xfrm>
              <a:off x="8722708" y="3897151"/>
              <a:ext cx="1800000" cy="180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84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DBF103F0-A853-413E-A0D8-E298B1660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0" b="37126"/>
          <a:stretch/>
        </p:blipFill>
        <p:spPr>
          <a:xfrm>
            <a:off x="0" y="2132856"/>
            <a:ext cx="12192000" cy="25922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EAD52D1-3BC7-4817-B313-87AA5B569C46}"/>
              </a:ext>
            </a:extLst>
          </p:cNvPr>
          <p:cNvSpPr txBox="1"/>
          <p:nvPr/>
        </p:nvSpPr>
        <p:spPr>
          <a:xfrm>
            <a:off x="623392" y="548680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A68A64"/>
                </a:solidFill>
                <a:latin typeface="Eras Bold ITC" panose="020B090703050402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D20B9D-5BAE-44B2-B88E-39781507743F}"/>
              </a:ext>
            </a:extLst>
          </p:cNvPr>
          <p:cNvSpPr txBox="1"/>
          <p:nvPr/>
        </p:nvSpPr>
        <p:spPr>
          <a:xfrm>
            <a:off x="767408" y="5170248"/>
            <a:ext cx="106571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FFF4AC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3200" dirty="0">
                <a:solidFill>
                  <a:srgbClr val="9FCF93"/>
                </a:solidFill>
                <a:latin typeface="Eras Bold ITC" panose="020B0907030504020204" pitchFamily="34" charset="0"/>
              </a:rPr>
              <a:t>destaque</a:t>
            </a:r>
            <a:r>
              <a:rPr lang="pt-BR" sz="3200" dirty="0">
                <a:solidFill>
                  <a:srgbClr val="FFF4AC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3200" dirty="0">
                <a:solidFill>
                  <a:srgbClr val="9FCF93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3200" dirty="0">
                <a:solidFill>
                  <a:srgbClr val="FFF4AC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A266E20-C410-48EB-B545-86A4C8E27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0048">
            <a:off x="-1222064" y="-605872"/>
            <a:ext cx="2995705" cy="483958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062928E-184D-4586-8E23-A96713708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4450">
            <a:off x="9196712" y="-1511777"/>
            <a:ext cx="2995705" cy="483958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A3DDD61-4C05-43CA-A098-B3C59E24FF59}"/>
              </a:ext>
            </a:extLst>
          </p:cNvPr>
          <p:cNvSpPr txBox="1"/>
          <p:nvPr/>
        </p:nvSpPr>
        <p:spPr>
          <a:xfrm>
            <a:off x="623392" y="548680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ln w="38100">
                  <a:solidFill>
                    <a:srgbClr val="9FCF93"/>
                  </a:solidFill>
                </a:ln>
                <a:noFill/>
                <a:latin typeface="Eras Bold ITC" panose="020B0907030504020204" pitchFamily="34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7954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8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250DC76F-AF05-4336-BFCC-50CC600A4DA0}"/>
              </a:ext>
            </a:extLst>
          </p:cNvPr>
          <p:cNvSpPr/>
          <p:nvPr/>
        </p:nvSpPr>
        <p:spPr>
          <a:xfrm>
            <a:off x="407368" y="2852936"/>
            <a:ext cx="11305256" cy="3672408"/>
          </a:xfrm>
          <a:prstGeom prst="rect">
            <a:avLst/>
          </a:prstGeom>
          <a:noFill/>
          <a:ln w="76200">
            <a:solidFill>
              <a:srgbClr val="9FC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70E1B37-9086-4CFF-AE9A-D5ACF61EB4DB}"/>
              </a:ext>
            </a:extLst>
          </p:cNvPr>
          <p:cNvSpPr txBox="1"/>
          <p:nvPr/>
        </p:nvSpPr>
        <p:spPr>
          <a:xfrm>
            <a:off x="4943872" y="59726"/>
            <a:ext cx="72481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66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BE274E2-E463-44D7-A510-B7219A304DEF}"/>
              </a:ext>
            </a:extLst>
          </p:cNvPr>
          <p:cNvSpPr txBox="1"/>
          <p:nvPr/>
        </p:nvSpPr>
        <p:spPr>
          <a:xfrm>
            <a:off x="443372" y="258083"/>
            <a:ext cx="3816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19421A"/>
                </a:solidFill>
                <a:latin typeface="Book Antiqua" panose="02040602050305030304" pitchFamily="18" charset="0"/>
              </a:rPr>
              <a:t>pequeno texto descritivo, se necessário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B3F8B82-CA1F-46DC-BE52-8671530D8451}"/>
              </a:ext>
            </a:extLst>
          </p:cNvPr>
          <p:cNvSpPr txBox="1"/>
          <p:nvPr/>
        </p:nvSpPr>
        <p:spPr>
          <a:xfrm>
            <a:off x="722488" y="4485600"/>
            <a:ext cx="325819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Pequeno texto sobre a imagem. </a:t>
            </a:r>
            <a:r>
              <a:rPr lang="pt-BR" sz="2600" dirty="0">
                <a:solidFill>
                  <a:srgbClr val="443627"/>
                </a:solidFill>
                <a:latin typeface="Eras Bold ITC" panose="020B0907030504020204" pitchFamily="34" charset="0"/>
              </a:rPr>
              <a:t>Destaque</a:t>
            </a:r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 palavras </a:t>
            </a:r>
            <a:r>
              <a:rPr lang="pt-BR" sz="2600" dirty="0">
                <a:solidFill>
                  <a:srgbClr val="443627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1B678D2-874D-40EF-A81E-CB05C1541193}"/>
              </a:ext>
            </a:extLst>
          </p:cNvPr>
          <p:cNvSpPr txBox="1"/>
          <p:nvPr/>
        </p:nvSpPr>
        <p:spPr>
          <a:xfrm>
            <a:off x="4466904" y="4475728"/>
            <a:ext cx="325819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Pequeno texto sobre a imagem. </a:t>
            </a:r>
            <a:r>
              <a:rPr lang="pt-BR" sz="2600" dirty="0">
                <a:solidFill>
                  <a:srgbClr val="443627"/>
                </a:solidFill>
                <a:latin typeface="Eras Bold ITC" panose="020B0907030504020204" pitchFamily="34" charset="0"/>
              </a:rPr>
              <a:t>Destaque</a:t>
            </a:r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 palavras </a:t>
            </a:r>
            <a:r>
              <a:rPr lang="pt-BR" sz="2600" dirty="0">
                <a:solidFill>
                  <a:srgbClr val="443627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A0F7BFE-B997-4F3D-9D2D-4BA014CCA6F6}"/>
              </a:ext>
            </a:extLst>
          </p:cNvPr>
          <p:cNvSpPr txBox="1"/>
          <p:nvPr/>
        </p:nvSpPr>
        <p:spPr>
          <a:xfrm>
            <a:off x="8211320" y="4408460"/>
            <a:ext cx="34382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Pequeno texto sobre a imagem. </a:t>
            </a:r>
            <a:r>
              <a:rPr lang="pt-BR" sz="2600" dirty="0">
                <a:solidFill>
                  <a:srgbClr val="443627"/>
                </a:solidFill>
                <a:latin typeface="Eras Bold ITC" panose="020B0907030504020204" pitchFamily="34" charset="0"/>
              </a:rPr>
              <a:t>Destaque</a:t>
            </a:r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 palavras </a:t>
            </a:r>
            <a:r>
              <a:rPr lang="pt-BR" sz="2600" dirty="0">
                <a:solidFill>
                  <a:srgbClr val="443627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2600" dirty="0">
                <a:solidFill>
                  <a:srgbClr val="19421A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71BBE05-A413-43DA-B30C-B2C7990A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482">
            <a:off x="-1680557" y="1056280"/>
            <a:ext cx="2995705" cy="483958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281ECC9-5862-4879-AED8-0ED16757D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396">
            <a:off x="10910812" y="1410195"/>
            <a:ext cx="2995705" cy="483958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C425A09-E9F6-4F9A-9E70-4ACB5D0F88BE}"/>
              </a:ext>
            </a:extLst>
          </p:cNvPr>
          <p:cNvGrpSpPr/>
          <p:nvPr/>
        </p:nvGrpSpPr>
        <p:grpSpPr>
          <a:xfrm>
            <a:off x="821584" y="1322936"/>
            <a:ext cx="3060000" cy="3060000"/>
            <a:chOff x="821584" y="1322936"/>
            <a:chExt cx="3060000" cy="306000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9BC86C7-7113-4E32-A496-87100BB837AD}"/>
                </a:ext>
              </a:extLst>
            </p:cNvPr>
            <p:cNvSpPr/>
            <p:nvPr/>
          </p:nvSpPr>
          <p:spPr>
            <a:xfrm>
              <a:off x="821584" y="1322936"/>
              <a:ext cx="3060000" cy="3060000"/>
            </a:xfrm>
            <a:prstGeom prst="rect">
              <a:avLst/>
            </a:prstGeom>
            <a:solidFill>
              <a:srgbClr val="9FCF93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2" descr="Desmatamento na Amazônia em março é 243% maior do que mesmo período do ano  passado">
              <a:extLst>
                <a:ext uri="{FF2B5EF4-FFF2-40B4-BE49-F238E27FC236}">
                  <a16:creationId xmlns:a16="http://schemas.microsoft.com/office/drawing/2014/main" id="{FC0D1A82-93B8-4E32-B6EC-634D2EA9BC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72" r="65984" b="10349"/>
            <a:stretch/>
          </p:blipFill>
          <p:spPr bwMode="auto">
            <a:xfrm>
              <a:off x="1044919" y="1556791"/>
              <a:ext cx="2592000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CCC9EE1-286A-416C-BB61-6DF70149E40E}"/>
              </a:ext>
            </a:extLst>
          </p:cNvPr>
          <p:cNvGrpSpPr/>
          <p:nvPr/>
        </p:nvGrpSpPr>
        <p:grpSpPr>
          <a:xfrm>
            <a:off x="4566000" y="1322936"/>
            <a:ext cx="3060000" cy="3060000"/>
            <a:chOff x="4566000" y="1322936"/>
            <a:chExt cx="3060000" cy="3060000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84B5F36-3F27-4C70-AFD5-4129BC6B0955}"/>
                </a:ext>
              </a:extLst>
            </p:cNvPr>
            <p:cNvSpPr/>
            <p:nvPr/>
          </p:nvSpPr>
          <p:spPr>
            <a:xfrm>
              <a:off x="4566000" y="1322936"/>
              <a:ext cx="3060000" cy="3060000"/>
            </a:xfrm>
            <a:prstGeom prst="rect">
              <a:avLst/>
            </a:prstGeom>
            <a:solidFill>
              <a:srgbClr val="9FCF93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Picture 4" descr="Desmatamento na Amazônia já cresceu 93% neste ano, aponta Inpe - Época  Negócios | Brasil">
              <a:extLst>
                <a:ext uri="{FF2B5EF4-FFF2-40B4-BE49-F238E27FC236}">
                  <a16:creationId xmlns:a16="http://schemas.microsoft.com/office/drawing/2014/main" id="{170B1902-0AE2-4C98-8A20-9EB2318B33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5" r="46850" b="5625"/>
            <a:stretch/>
          </p:blipFill>
          <p:spPr bwMode="auto">
            <a:xfrm>
              <a:off x="4800000" y="1567301"/>
              <a:ext cx="2592000" cy="258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C13C7C6-D770-4CA4-9A2B-2A9EA6B56E4A}"/>
              </a:ext>
            </a:extLst>
          </p:cNvPr>
          <p:cNvGrpSpPr/>
          <p:nvPr/>
        </p:nvGrpSpPr>
        <p:grpSpPr>
          <a:xfrm>
            <a:off x="8310416" y="1297412"/>
            <a:ext cx="3060000" cy="3060000"/>
            <a:chOff x="8310416" y="1297412"/>
            <a:chExt cx="3060000" cy="306000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D2511A8-529D-4395-9482-CAE7359F72C3}"/>
                </a:ext>
              </a:extLst>
            </p:cNvPr>
            <p:cNvSpPr/>
            <p:nvPr/>
          </p:nvSpPr>
          <p:spPr>
            <a:xfrm>
              <a:off x="8310416" y="1297412"/>
              <a:ext cx="3060000" cy="3060000"/>
            </a:xfrm>
            <a:prstGeom prst="rect">
              <a:avLst/>
            </a:prstGeom>
            <a:solidFill>
              <a:srgbClr val="9FCF93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Picture 6" descr="Amazônia: o que deve ser feito para manter a floresta em pé? E como você  pode ajudar?">
              <a:extLst>
                <a:ext uri="{FF2B5EF4-FFF2-40B4-BE49-F238E27FC236}">
                  <a16:creationId xmlns:a16="http://schemas.microsoft.com/office/drawing/2014/main" id="{E5D29151-CF67-4BAD-9B50-2A50C34766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54" t="20478" r="32101" b="8931"/>
            <a:stretch/>
          </p:blipFill>
          <p:spPr bwMode="auto">
            <a:xfrm>
              <a:off x="8544416" y="1567301"/>
              <a:ext cx="2592000" cy="258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8550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8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EAD8E3C9-9D87-4068-9E27-EC613BF2B594}"/>
              </a:ext>
            </a:extLst>
          </p:cNvPr>
          <p:cNvSpPr/>
          <p:nvPr/>
        </p:nvSpPr>
        <p:spPr>
          <a:xfrm>
            <a:off x="0" y="0"/>
            <a:ext cx="5375920" cy="6858000"/>
          </a:xfrm>
          <a:prstGeom prst="rect">
            <a:avLst/>
          </a:prstGeom>
          <a:solidFill>
            <a:srgbClr val="443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DB635D9-F267-40DF-8182-7FCAE18D4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3"/>
          <a:stretch/>
        </p:blipFill>
        <p:spPr>
          <a:xfrm>
            <a:off x="1350461" y="1268760"/>
            <a:ext cx="5321603" cy="45725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099BF2-0086-49B2-BF21-8086E417E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426">
            <a:off x="-790112" y="2139696"/>
            <a:ext cx="2995705" cy="48395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9E3B418-2EEE-4DEE-9831-248EAFC50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5152">
            <a:off x="4843936" y="-570658"/>
            <a:ext cx="2995705" cy="48395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F3ADE50-B9F2-41DD-8EAC-5D227E1E2236}"/>
              </a:ext>
            </a:extLst>
          </p:cNvPr>
          <p:cNvSpPr txBox="1"/>
          <p:nvPr/>
        </p:nvSpPr>
        <p:spPr>
          <a:xfrm>
            <a:off x="7674582" y="743361"/>
            <a:ext cx="5162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rPr>
              <a:t>SUBTÍTULO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D9A3B4-56A0-4118-B5D9-7AAED2DF66F1}"/>
              </a:ext>
            </a:extLst>
          </p:cNvPr>
          <p:cNvSpPr txBox="1"/>
          <p:nvPr/>
        </p:nvSpPr>
        <p:spPr>
          <a:xfrm>
            <a:off x="7776864" y="332656"/>
            <a:ext cx="5375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spc="4500" dirty="0">
                <a:solidFill>
                  <a:srgbClr val="19421A"/>
                </a:solidFill>
                <a:latin typeface="Book Antiqua" panose="02040602050305030304" pitchFamily="18" charset="0"/>
              </a:rPr>
              <a:t>título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022ECC-FBC3-4541-AA21-E973DAA20851}"/>
              </a:ext>
            </a:extLst>
          </p:cNvPr>
          <p:cNvSpPr txBox="1"/>
          <p:nvPr/>
        </p:nvSpPr>
        <p:spPr>
          <a:xfrm>
            <a:off x="7392144" y="1988254"/>
            <a:ext cx="46169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4400" dirty="0">
                <a:solidFill>
                  <a:srgbClr val="443627"/>
                </a:solidFill>
                <a:latin typeface="Book Antiqua" panose="02040602050305030304" pitchFamily="18" charset="0"/>
              </a:rPr>
              <a:t>Este é um espaço para um pequeno texto. Modifique e </a:t>
            </a:r>
            <a:r>
              <a:rPr lang="pt-BR" sz="4400" dirty="0">
                <a:solidFill>
                  <a:srgbClr val="FFF4AC"/>
                </a:solidFill>
                <a:latin typeface="Eras Bold ITC" panose="020B0907030504020204" pitchFamily="34" charset="0"/>
              </a:rPr>
              <a:t>destaque</a:t>
            </a:r>
            <a:r>
              <a:rPr lang="pt-BR" sz="4400" dirty="0">
                <a:solidFill>
                  <a:srgbClr val="443627"/>
                </a:solidFill>
                <a:latin typeface="Book Antiqua" panose="02040602050305030304" pitchFamily="18" charset="0"/>
              </a:rPr>
              <a:t> as palavras </a:t>
            </a:r>
            <a:r>
              <a:rPr lang="pt-BR" sz="4400" dirty="0">
                <a:solidFill>
                  <a:srgbClr val="FFF4AC"/>
                </a:solidFill>
                <a:latin typeface="Eras Bold ITC" panose="020B0907030504020204" pitchFamily="34" charset="0"/>
              </a:rPr>
              <a:t>importantes</a:t>
            </a:r>
            <a:r>
              <a:rPr lang="pt-BR" sz="4400" dirty="0">
                <a:solidFill>
                  <a:srgbClr val="443627"/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086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8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3AD02C-D65E-4258-BF63-5DDF7F678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568" y="2928867"/>
            <a:ext cx="4077269" cy="100026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49608B6-EA4A-472D-B855-646DE1C60A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 b="62408"/>
          <a:stretch/>
        </p:blipFill>
        <p:spPr>
          <a:xfrm>
            <a:off x="623600" y="-1"/>
            <a:ext cx="6674710" cy="685800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C7CCE87-9BF6-4D5E-9D36-0D9327FB29B1}"/>
              </a:ext>
            </a:extLst>
          </p:cNvPr>
          <p:cNvGrpSpPr/>
          <p:nvPr/>
        </p:nvGrpSpPr>
        <p:grpSpPr>
          <a:xfrm>
            <a:off x="681609" y="163545"/>
            <a:ext cx="4924127" cy="6643159"/>
            <a:chOff x="4174155" y="-886192"/>
            <a:chExt cx="4924127" cy="6643159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1A0F3E5A-FF15-4DB8-BC46-CF381BA93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06438">
              <a:off x="3314639" y="-26676"/>
              <a:ext cx="6643159" cy="4924127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15534FE8-849C-46AE-9996-B9DF76431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5056">
              <a:off x="4554386" y="1132377"/>
              <a:ext cx="4163662" cy="2768184"/>
            </a:xfrm>
            <a:prstGeom prst="rect">
              <a:avLst/>
            </a:prstGeom>
          </p:spPr>
        </p:pic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CF5343D5-5BC7-439B-983D-827C717B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90" b="78525"/>
          <a:stretch/>
        </p:blipFill>
        <p:spPr>
          <a:xfrm>
            <a:off x="6816287" y="-7935"/>
            <a:ext cx="6674710" cy="708185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9562123-ABBC-4F2F-B4FC-98A5D3BEA34D}"/>
              </a:ext>
            </a:extLst>
          </p:cNvPr>
          <p:cNvSpPr txBox="1"/>
          <p:nvPr/>
        </p:nvSpPr>
        <p:spPr>
          <a:xfrm>
            <a:off x="7725956" y="476672"/>
            <a:ext cx="5367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5400">
                <a:ln w="38100">
                  <a:noFill/>
                </a:ln>
                <a:solidFill>
                  <a:srgbClr val="FFF4AC"/>
                </a:solidFill>
                <a:latin typeface="Eras Bold ITC" panose="020B0907030504020204" pitchFamily="34" charset="0"/>
              </a:defRPr>
            </a:lvl1pPr>
          </a:lstStyle>
          <a:p>
            <a:r>
              <a:rPr lang="pt-BR" dirty="0"/>
              <a:t>SUBTÍTULO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85FF959-5ED9-40F8-A66A-E3AFCC48C43A}"/>
              </a:ext>
            </a:extLst>
          </p:cNvPr>
          <p:cNvSpPr txBox="1"/>
          <p:nvPr/>
        </p:nvSpPr>
        <p:spPr>
          <a:xfrm>
            <a:off x="7776864" y="173158"/>
            <a:ext cx="5375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4500">
                <a:solidFill>
                  <a:srgbClr val="19421A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AEDC83F-882F-4029-8CA4-E98130224F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02" y="3834282"/>
            <a:ext cx="2995705" cy="483958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42E4884-0404-407D-8AD1-DC217A4B4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5152">
            <a:off x="4187825" y="-2246636"/>
            <a:ext cx="2995705" cy="4839588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2CEFD648-1E15-4BDD-8877-897F38122F39}"/>
              </a:ext>
            </a:extLst>
          </p:cNvPr>
          <p:cNvGrpSpPr/>
          <p:nvPr/>
        </p:nvGrpSpPr>
        <p:grpSpPr>
          <a:xfrm>
            <a:off x="7031134" y="3117134"/>
            <a:ext cx="4750293" cy="3521073"/>
            <a:chOff x="7031134" y="3117134"/>
            <a:chExt cx="4750293" cy="3521073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58D34386-E4FF-4DC0-9DEA-C646396B2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0039">
              <a:off x="7031134" y="3117134"/>
              <a:ext cx="4750293" cy="3521073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6C5A1EC-46E2-4043-8DAD-C0E4AB03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9441" y="3783757"/>
              <a:ext cx="3521689" cy="2345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886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8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9F29C2B-8A3D-417D-B94F-236FFE9D9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19925" r="405" b="53648"/>
          <a:stretch/>
        </p:blipFill>
        <p:spPr>
          <a:xfrm>
            <a:off x="6789073" y="-103675"/>
            <a:ext cx="6674710" cy="696644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49608B6-EA4A-472D-B855-646DE1C60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6" t="54253" r="1076" b="19731"/>
          <a:stretch/>
        </p:blipFill>
        <p:spPr>
          <a:xfrm>
            <a:off x="551384" y="-1"/>
            <a:ext cx="6674710" cy="6858001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036E5C7-E420-4241-96A8-6E4B7F3314D8}"/>
              </a:ext>
            </a:extLst>
          </p:cNvPr>
          <p:cNvGrpSpPr/>
          <p:nvPr/>
        </p:nvGrpSpPr>
        <p:grpSpPr>
          <a:xfrm>
            <a:off x="6892972" y="1099340"/>
            <a:ext cx="4924127" cy="6643159"/>
            <a:chOff x="6892972" y="1099340"/>
            <a:chExt cx="4924127" cy="6643159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76D20376-58F2-49EF-A267-10923FD3EBBD}"/>
                </a:ext>
              </a:extLst>
            </p:cNvPr>
            <p:cNvGrpSpPr/>
            <p:nvPr/>
          </p:nvGrpSpPr>
          <p:grpSpPr>
            <a:xfrm>
              <a:off x="6892972" y="1099340"/>
              <a:ext cx="4924127" cy="6643159"/>
              <a:chOff x="6892972" y="1099340"/>
              <a:chExt cx="4924127" cy="6643159"/>
            </a:xfrm>
          </p:grpSpPr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3526141A-18EC-40BA-B862-3C792860D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06438">
                <a:off x="6033456" y="1958856"/>
                <a:ext cx="6643159" cy="4924127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CCE351C4-E2E2-4FAC-ACD5-A528E8DB7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86" b="6386"/>
              <a:stretch/>
            </p:blipFill>
            <p:spPr>
              <a:xfrm rot="60000">
                <a:off x="7364975" y="3506426"/>
                <a:ext cx="3953427" cy="2296680"/>
              </a:xfrm>
              <a:prstGeom prst="rect">
                <a:avLst/>
              </a:prstGeom>
            </p:spPr>
          </p:pic>
        </p:grp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E38119D1-B979-445C-9790-FFA043AB72B6}"/>
                </a:ext>
              </a:extLst>
            </p:cNvPr>
            <p:cNvSpPr txBox="1"/>
            <p:nvPr/>
          </p:nvSpPr>
          <p:spPr>
            <a:xfrm rot="192758">
              <a:off x="7360070" y="2106965"/>
              <a:ext cx="41694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rgbClr val="443627"/>
                  </a:solidFill>
                  <a:latin typeface="Book Antiqua" panose="02040602050305030304" pitchFamily="18" charset="0"/>
                </a:rPr>
                <a:t>Espaço para pequeno texto descritivo</a:t>
              </a: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3AF55EB1-CDF1-4FDF-878D-E27E29D9B1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"/>
          <a:stretch/>
        </p:blipFill>
        <p:spPr>
          <a:xfrm>
            <a:off x="4860252" y="-2979712"/>
            <a:ext cx="2995705" cy="483185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803D388-4A0D-4A0A-A0BF-CC8007762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300">
            <a:off x="-1728876" y="822592"/>
            <a:ext cx="2995705" cy="483958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BB8036F-FAFB-45E2-96F1-CC753647F9AF}"/>
              </a:ext>
            </a:extLst>
          </p:cNvPr>
          <p:cNvGrpSpPr/>
          <p:nvPr/>
        </p:nvGrpSpPr>
        <p:grpSpPr>
          <a:xfrm>
            <a:off x="681609" y="163545"/>
            <a:ext cx="4924127" cy="6643159"/>
            <a:chOff x="681609" y="163545"/>
            <a:chExt cx="4924127" cy="6643159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1A0F3E5A-FF15-4DB8-BC46-CF381BA93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06438">
              <a:off x="-177907" y="1023061"/>
              <a:ext cx="6643159" cy="4924127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946C347-9208-40E7-BF0A-A2C3AFACB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557" y="994694"/>
              <a:ext cx="3592824" cy="5214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4706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388</Words>
  <Application>Microsoft Office PowerPoint</Application>
  <PresentationFormat>Widescreen</PresentationFormat>
  <Paragraphs>92</Paragraphs>
  <Slides>21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Eras Bold ITC</vt:lpstr>
      <vt:lpstr>Bison Bold</vt:lpstr>
      <vt:lpstr>Arial</vt:lpstr>
      <vt:lpstr>Calibri</vt:lpstr>
      <vt:lpstr>Book Antiqua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valor de um processo de recuperação florestal: aplicado na região Amazônica</dc:title>
  <dc:creator>rita gundim</dc:creator>
  <cp:lastModifiedBy>Marcio Monteiro</cp:lastModifiedBy>
  <cp:revision>50</cp:revision>
  <dcterms:created xsi:type="dcterms:W3CDTF">2021-08-23T10:45:04Z</dcterms:created>
  <dcterms:modified xsi:type="dcterms:W3CDTF">2026-07-20T05:14:54Z</dcterms:modified>
</cp:coreProperties>
</file>