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2" r:id="rId2"/>
    <p:sldId id="258" r:id="rId3"/>
    <p:sldId id="256" r:id="rId4"/>
    <p:sldId id="260" r:id="rId5"/>
    <p:sldId id="264" r:id="rId6"/>
    <p:sldId id="267" r:id="rId7"/>
    <p:sldId id="269" r:id="rId8"/>
    <p:sldId id="271" r:id="rId9"/>
    <p:sldId id="273" r:id="rId10"/>
    <p:sldId id="275" r:id="rId11"/>
    <p:sldId id="277" r:id="rId12"/>
    <p:sldId id="279" r:id="rId13"/>
    <p:sldId id="281" r:id="rId14"/>
    <p:sldId id="283" r:id="rId15"/>
    <p:sldId id="285" r:id="rId16"/>
    <p:sldId id="263" r:id="rId17"/>
    <p:sldId id="259" r:id="rId18"/>
    <p:sldId id="257" r:id="rId19"/>
    <p:sldId id="261" r:id="rId20"/>
    <p:sldId id="265" r:id="rId21"/>
    <p:sldId id="268" r:id="rId22"/>
    <p:sldId id="270" r:id="rId23"/>
    <p:sldId id="272" r:id="rId24"/>
    <p:sldId id="274" r:id="rId25"/>
    <p:sldId id="276" r:id="rId26"/>
    <p:sldId id="278" r:id="rId27"/>
    <p:sldId id="280" r:id="rId28"/>
    <p:sldId id="282" r:id="rId29"/>
    <p:sldId id="284" r:id="rId30"/>
    <p:sldId id="286" r:id="rId31"/>
    <p:sldId id="300" r:id="rId32"/>
  </p:sldIdLst>
  <p:sldSz cx="12192000" cy="6858000"/>
  <p:notesSz cx="6858000" cy="9144000"/>
  <p:embeddedFontLst>
    <p:embeddedFont>
      <p:font typeface="Arial Black" panose="020B0A04020102020204" pitchFamily="34" charset="0"/>
      <p:bold r:id="rId33"/>
    </p:embeddedFont>
    <p:embeddedFont>
      <p:font typeface="Bison Bold" panose="00000400000000000000" pitchFamily="2" charset="0"/>
      <p:regular r:id="rId34"/>
    </p:embeddedFont>
    <p:embeddedFont>
      <p:font typeface="Futura BT" panose="020B0502020204020303" pitchFamily="34" charset="0"/>
      <p:regular r:id="rId35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ECAE6"/>
    <a:srgbClr val="00A8E8"/>
    <a:srgbClr val="FFFFFF"/>
    <a:srgbClr val="003459"/>
    <a:srgbClr val="00171F"/>
    <a:srgbClr val="007E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91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io Monteiro" userId="aef6e9f59deaac01" providerId="LiveId" clId="{6A8DAF11-0170-4933-B00C-B22EC133431A}"/>
    <pc:docChg chg="custSel modSld">
      <pc:chgData name="Marcio Monteiro" userId="aef6e9f59deaac01" providerId="LiveId" clId="{6A8DAF11-0170-4933-B00C-B22EC133431A}" dt="2026-07-20T18:23:52.104" v="34" actId="21"/>
      <pc:docMkLst>
        <pc:docMk/>
      </pc:docMkLst>
      <pc:sldChg chg="addSp delSp modSp mod">
        <pc:chgData name="Marcio Monteiro" userId="aef6e9f59deaac01" providerId="LiveId" clId="{6A8DAF11-0170-4933-B00C-B22EC133431A}" dt="2026-07-20T18:23:52.104" v="34" actId="21"/>
        <pc:sldMkLst>
          <pc:docMk/>
          <pc:sldMk cId="1841155864" sldId="262"/>
        </pc:sldMkLst>
        <pc:spChg chg="mod">
          <ac:chgData name="Marcio Monteiro" userId="aef6e9f59deaac01" providerId="LiveId" clId="{6A8DAF11-0170-4933-B00C-B22EC133431A}" dt="2026-07-20T18:10:44.731" v="21" actId="1076"/>
          <ac:spMkLst>
            <pc:docMk/>
            <pc:sldMk cId="1841155864" sldId="262"/>
            <ac:spMk id="6" creationId="{B4E229BF-2B4D-F483-58B8-E4A6E52DA32A}"/>
          </ac:spMkLst>
        </pc:spChg>
        <pc:spChg chg="mod">
          <ac:chgData name="Marcio Monteiro" userId="aef6e9f59deaac01" providerId="LiveId" clId="{6A8DAF11-0170-4933-B00C-B22EC133431A}" dt="2026-07-20T18:10:38.959" v="18" actId="20577"/>
          <ac:spMkLst>
            <pc:docMk/>
            <pc:sldMk cId="1841155864" sldId="262"/>
            <ac:spMk id="7" creationId="{FD858797-208C-D7D0-67A3-6B7EFF1650CE}"/>
          </ac:spMkLst>
        </pc:spChg>
        <pc:picChg chg="add del mod">
          <ac:chgData name="Marcio Monteiro" userId="aef6e9f59deaac01" providerId="LiveId" clId="{6A8DAF11-0170-4933-B00C-B22EC133431A}" dt="2026-07-20T18:23:52.104" v="34" actId="21"/>
          <ac:picMkLst>
            <pc:docMk/>
            <pc:sldMk cId="1841155864" sldId="262"/>
            <ac:picMk id="9" creationId="{5F23F804-7520-E3CC-6253-F51EDAC271B0}"/>
          </ac:picMkLst>
        </pc:picChg>
      </pc:sldChg>
      <pc:sldChg chg="addSp delSp modSp mod">
        <pc:chgData name="Marcio Monteiro" userId="aef6e9f59deaac01" providerId="LiveId" clId="{6A8DAF11-0170-4933-B00C-B22EC133431A}" dt="2026-07-20T18:11:01.447" v="32" actId="20577"/>
        <pc:sldMkLst>
          <pc:docMk/>
          <pc:sldMk cId="1669745871" sldId="263"/>
        </pc:sldMkLst>
        <pc:spChg chg="del">
          <ac:chgData name="Marcio Monteiro" userId="aef6e9f59deaac01" providerId="LiveId" clId="{6A8DAF11-0170-4933-B00C-B22EC133431A}" dt="2026-07-20T18:10:53.733" v="22" actId="478"/>
          <ac:spMkLst>
            <pc:docMk/>
            <pc:sldMk cId="1669745871" sldId="263"/>
            <ac:spMk id="6" creationId="{96388027-1AF4-2ED7-C689-5BA2705AF9BF}"/>
          </ac:spMkLst>
        </pc:spChg>
        <pc:spChg chg="mod">
          <ac:chgData name="Marcio Monteiro" userId="aef6e9f59deaac01" providerId="LiveId" clId="{6A8DAF11-0170-4933-B00C-B22EC133431A}" dt="2026-07-20T18:11:01.447" v="32" actId="20577"/>
          <ac:spMkLst>
            <pc:docMk/>
            <pc:sldMk cId="1669745871" sldId="263"/>
            <ac:spMk id="7" creationId="{9379C1AC-CB22-D223-B0EB-EBC86972EF0D}"/>
          </ac:spMkLst>
        </pc:spChg>
        <pc:spChg chg="add mod">
          <ac:chgData name="Marcio Monteiro" userId="aef6e9f59deaac01" providerId="LiveId" clId="{6A8DAF11-0170-4933-B00C-B22EC133431A}" dt="2026-07-20T18:10:57.257" v="24" actId="207"/>
          <ac:spMkLst>
            <pc:docMk/>
            <pc:sldMk cId="1669745871" sldId="263"/>
            <ac:spMk id="9" creationId="{7676DC60-2C28-7541-809E-213FB86CEC9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3EC29E-BB02-3625-3764-C41F1B9A35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38D1D63-E355-041C-4777-3B7E80E3C5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539F86F-C4B4-D362-87A2-81EEC318E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ADB95-835F-485D-AF6D-D9A32959D40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4906704-9ED0-3382-6726-05B89434E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12E0972-681D-1466-7C3E-0F9EB8109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9B023-93DC-42FB-B98D-8502CC7AAE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3362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8530A7-41F3-6B9B-89C3-54F43E20A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F7A2B79-9F0A-FC6C-9DD8-905DCFBC4F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2D6A0FB-1BA1-8E70-957C-DCB100182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ADB95-835F-485D-AF6D-D9A32959D40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E3F48D3-A84A-07F9-56CF-222427753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9941065-1D30-E670-25E5-1D764637A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9B023-93DC-42FB-B98D-8502CC7AAE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1640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E564FB0-DE1E-1F89-F40B-7411C0C9C2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8F0E66A-A3D0-37A8-D6D2-E0AF339353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151EB42-80F3-8A36-FEED-2CEB8EC01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ADB95-835F-485D-AF6D-D9A32959D40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A66FC7D-8200-2FC5-84A4-AEDE3E256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59C6DE9-9B93-8E23-171F-37420A485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9B023-93DC-42FB-B98D-8502CC7AAE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3151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B8FC39-5C09-ED53-CCAC-364E7AC42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FE217CA-7EC5-C17C-AD93-A75143826E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02520CB-03CE-78C2-7ACC-CF4F67904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ADB95-835F-485D-AF6D-D9A32959D40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FB495BC-ED76-9AC9-F099-AD618D3B7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81C88BD-0B78-1DF0-9FF4-41E1ABBD2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9B023-93DC-42FB-B98D-8502CC7AAE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7128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82DEC0-1F25-A42C-FB80-11303AE66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7C2B2C0-336D-1C8B-25E0-EF699550DB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3B1E5FF-E5EA-FBFF-0EFF-F7126CA11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ADB95-835F-485D-AF6D-D9A32959D40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88159DD-FC48-3015-B977-67DA74BA1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C114CDB-6321-D92D-CB8B-F4A100E97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9B023-93DC-42FB-B98D-8502CC7AAE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079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62322C-1C99-5671-D71D-F10EA77A1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4DEB282-B1C6-B962-B7A5-3889104C6C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1B9D743-8FC9-8677-0779-BF4C1D103E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D6E2F63-D959-D006-4631-17FED4E70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ADB95-835F-485D-AF6D-D9A32959D40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8933A27-7499-8D58-9806-47BC4E023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E307C6C-3ED3-5F04-3218-A6558AF2D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9B023-93DC-42FB-B98D-8502CC7AAE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505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F3507F-DA2D-F6D5-FA3E-6077A1D75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A45BCA0-5EC3-436B-9BF6-27A1C6FA1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A3A747F-7FB9-F1A0-53A8-5E93212CF3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E95227C-3F44-FB0A-84EC-B21FA57A2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49EB266B-4431-543C-3B6C-AA91B12AEC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B0A700A-3CAC-3BBC-E2C0-6A04D8165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ADB95-835F-485D-AF6D-D9A32959D40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EFB5779-A491-FC90-A90E-F21B47D93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2C76293-82A6-CFE8-FF9F-9433012CD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9B023-93DC-42FB-B98D-8502CC7AAE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4379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C3E354-06E5-70E1-0C3F-7375CC0A7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8CB125F-CBBD-6E5F-E16B-211748E66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ADB95-835F-485D-AF6D-D9A32959D40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7F4B184-A86D-99DB-953F-01794E7A8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54FC4CEE-627A-BC70-7135-6C5B1F3E5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9B023-93DC-42FB-B98D-8502CC7AAE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7828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EF5EB47-4189-9ED9-A3D0-5AF7F9A64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ADB95-835F-485D-AF6D-D9A32959D40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172FAD1E-1E9A-20B7-8638-405F3EFF0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F205B8D-8D3D-34D7-CC7F-9BA98A23B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9B023-93DC-42FB-B98D-8502CC7AAE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3801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AF012F-548D-9123-1D7E-6FAD039B8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C7B3F86-439C-539C-784C-12623BC44A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E57A8D1-13C1-7B88-CC4F-275D6A64AB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5524EAF-1E4C-4F8A-D4BB-543BA29C7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ADB95-835F-485D-AF6D-D9A32959D40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B2EBFD1-C88F-4455-A641-3514F65DA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C2D198C-E722-F656-B39D-314BC65E9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9B023-93DC-42FB-B98D-8502CC7AAE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4162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DA6673-49D7-C92E-0128-23A2A3D9D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58B2DF4-27D7-05F5-2C78-E15CD14560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5A4AA5F-CE09-687C-A254-24EACBB840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EC677D6-DFC6-A657-DB20-B6E98650C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ADB95-835F-485D-AF6D-D9A32959D40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5A22A78-644D-9C2D-EBB0-9EF34290B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8ED7B16-6A3B-7463-ECFA-0359F8CD8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9B023-93DC-42FB-B98D-8502CC7AAE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2209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2A9444CE-DDCB-0719-1F4F-DEDFAA8DA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715050A-02EC-0672-669D-8D820F8178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77BF043-9943-FFA7-8B34-E542504BA4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0ADB95-835F-485D-AF6D-D9A32959D40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38FAC7A-4BC3-5F4A-1F3B-12F60F8084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1067F33-F62E-C0B9-33A9-B969D13F81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79B023-93DC-42FB-B98D-8502CC7AAE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3889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g"/><Relationship Id="rId5" Type="http://schemas.openxmlformats.org/officeDocument/2006/relationships/image" Target="../media/image15.jpg"/><Relationship Id="rId4" Type="http://schemas.openxmlformats.org/officeDocument/2006/relationships/image" Target="../media/image13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g"/><Relationship Id="rId5" Type="http://schemas.openxmlformats.org/officeDocument/2006/relationships/image" Target="../media/image15.jpg"/><Relationship Id="rId4" Type="http://schemas.openxmlformats.org/officeDocument/2006/relationships/image" Target="../media/image1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Uma imagem contendo mesa, azul, bolo, esqui&#10;&#10;O conteúdo gerado por IA pode estar incorreto.">
            <a:extLst>
              <a:ext uri="{FF2B5EF4-FFF2-40B4-BE49-F238E27FC236}">
                <a16:creationId xmlns:a16="http://schemas.microsoft.com/office/drawing/2014/main" id="{5FAE8B93-0922-2E00-993D-906132B818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-685"/>
            <a:ext cx="10287000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7E9BCE86-EBE6-B1AB-730B-7110A319A60A}"/>
              </a:ext>
            </a:extLst>
          </p:cNvPr>
          <p:cNvSpPr/>
          <p:nvPr/>
        </p:nvSpPr>
        <p:spPr>
          <a:xfrm>
            <a:off x="0" y="-685"/>
            <a:ext cx="12192000" cy="6858685"/>
          </a:xfrm>
          <a:prstGeom prst="rect">
            <a:avLst/>
          </a:prstGeom>
          <a:gradFill flip="none" rotWithShape="1">
            <a:gsLst>
              <a:gs pos="27000">
                <a:srgbClr val="00A8E8"/>
              </a:gs>
              <a:gs pos="57000">
                <a:srgbClr val="00A8E8">
                  <a:alpha val="86000"/>
                </a:srgbClr>
              </a:gs>
              <a:gs pos="100000">
                <a:srgbClr val="00A8E8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5" name="Picture 4" descr="Círculo azul e diabetes: origem e significado do símbolo - Dra. Suzana  Vieira">
            <a:extLst>
              <a:ext uri="{FF2B5EF4-FFF2-40B4-BE49-F238E27FC236}">
                <a16:creationId xmlns:a16="http://schemas.microsoft.com/office/drawing/2014/main" id="{0BF0308B-3F55-2583-E6E8-0ABFEF639F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91" y="1930137"/>
            <a:ext cx="1482690" cy="1482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B4E229BF-2B4D-F483-58B8-E4A6E52DA32A}"/>
              </a:ext>
            </a:extLst>
          </p:cNvPr>
          <p:cNvSpPr txBox="1"/>
          <p:nvPr/>
        </p:nvSpPr>
        <p:spPr>
          <a:xfrm>
            <a:off x="910803" y="2618445"/>
            <a:ext cx="694600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00171F"/>
                </a:solidFill>
                <a:latin typeface="Arial Black" panose="020B0A04020102020204" pitchFamily="34" charset="0"/>
              </a:rPr>
              <a:t>TEMPLATE+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D858797-208C-D7D0-67A3-6B7EFF1650CE}"/>
              </a:ext>
            </a:extLst>
          </p:cNvPr>
          <p:cNvSpPr txBox="1"/>
          <p:nvPr/>
        </p:nvSpPr>
        <p:spPr>
          <a:xfrm>
            <a:off x="910803" y="3577835"/>
            <a:ext cx="24288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FFFFFF"/>
                </a:solidFill>
                <a:latin typeface="Futura BT" panose="020B0502020204020303" pitchFamily="34" charset="0"/>
              </a:rPr>
              <a:t>diabetes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BECBB00-4048-70A0-2C9E-D276942D4E8B}"/>
              </a:ext>
            </a:extLst>
          </p:cNvPr>
          <p:cNvSpPr txBox="1"/>
          <p:nvPr/>
        </p:nvSpPr>
        <p:spPr>
          <a:xfrm>
            <a:off x="184059" y="6339654"/>
            <a:ext cx="28200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rgbClr val="FFFFFF"/>
                </a:solidFill>
                <a:latin typeface="Futura BT" panose="020B0502020204020303" pitchFamily="34" charset="0"/>
              </a:rPr>
              <a:t>Nome do Apresentador</a:t>
            </a:r>
          </a:p>
        </p:txBody>
      </p:sp>
    </p:spTree>
    <p:extLst>
      <p:ext uri="{BB962C8B-B14F-4D97-AF65-F5344CB8AC3E}">
        <p14:creationId xmlns:p14="http://schemas.microsoft.com/office/powerpoint/2010/main" val="18411558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Ícone&#10;&#10;O conteúdo gerado por IA pode estar incorreto.">
            <a:extLst>
              <a:ext uri="{FF2B5EF4-FFF2-40B4-BE49-F238E27FC236}">
                <a16:creationId xmlns:a16="http://schemas.microsoft.com/office/drawing/2014/main" id="{15DBF6B3-E758-71FC-3DD7-4F033A0FD37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365" y="0"/>
            <a:ext cx="6858000" cy="6858000"/>
          </a:xfrm>
          <a:prstGeom prst="rect">
            <a:avLst/>
          </a:prstGeom>
        </p:spPr>
      </p:pic>
      <p:pic>
        <p:nvPicPr>
          <p:cNvPr id="3" name="Picture 4" descr="Círculo azul e diabetes: origem e significado do símbolo - Dra. Suzana  Vieira">
            <a:extLst>
              <a:ext uri="{FF2B5EF4-FFF2-40B4-BE49-F238E27FC236}">
                <a16:creationId xmlns:a16="http://schemas.microsoft.com/office/drawing/2014/main" id="{6C5FD92B-96FC-FBE8-4277-AD25CE925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20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21" y="170151"/>
            <a:ext cx="1118686" cy="111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1A296103-5A03-A4F5-7A4B-72FD667C6112}"/>
              </a:ext>
            </a:extLst>
          </p:cNvPr>
          <p:cNvSpPr txBox="1"/>
          <p:nvPr/>
        </p:nvSpPr>
        <p:spPr>
          <a:xfrm>
            <a:off x="816053" y="341634"/>
            <a:ext cx="33791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FFFFF"/>
                </a:solidFill>
                <a:latin typeface="Arial Black" panose="020B0A04020102020204" pitchFamily="34" charset="0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BBD45B1-35D2-7438-9527-97E0AF8874F8}"/>
              </a:ext>
            </a:extLst>
          </p:cNvPr>
          <p:cNvSpPr txBox="1"/>
          <p:nvPr/>
        </p:nvSpPr>
        <p:spPr>
          <a:xfrm>
            <a:off x="828164" y="1095687"/>
            <a:ext cx="1492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00171F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0C3616C-BAB9-230A-AF0F-A2E16F14A835}"/>
              </a:ext>
            </a:extLst>
          </p:cNvPr>
          <p:cNvSpPr txBox="1"/>
          <p:nvPr/>
        </p:nvSpPr>
        <p:spPr>
          <a:xfrm>
            <a:off x="488117" y="1968723"/>
            <a:ext cx="5294516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3600" dirty="0">
                <a:solidFill>
                  <a:srgbClr val="00171F"/>
                </a:solidFill>
                <a:latin typeface="Futura BT" panose="020B0502020204020303" pitchFamily="34" charset="0"/>
              </a:rPr>
              <a:t>Pequeno texto sobre o assunto. Não se esqueça de </a:t>
            </a:r>
            <a:r>
              <a:rPr lang="pt-BR" sz="3600" b="1" dirty="0">
                <a:solidFill>
                  <a:srgbClr val="FFFFFF"/>
                </a:solidFill>
                <a:latin typeface="Futura BT" panose="020B0502020204020303" pitchFamily="34" charset="0"/>
              </a:rPr>
              <a:t>destacar palavras importantes</a:t>
            </a:r>
            <a:r>
              <a:rPr lang="pt-BR" sz="3600" dirty="0">
                <a:solidFill>
                  <a:srgbClr val="00171F"/>
                </a:solidFill>
                <a:latin typeface="Futura BT" panose="020B0502020204020303" pitchFamily="34" charset="0"/>
              </a:rPr>
              <a:t>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07725F9-3603-66F4-247F-23632A1D7283}"/>
              </a:ext>
            </a:extLst>
          </p:cNvPr>
          <p:cNvSpPr txBox="1"/>
          <p:nvPr/>
        </p:nvSpPr>
        <p:spPr>
          <a:xfrm>
            <a:off x="488117" y="4418443"/>
            <a:ext cx="223170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FFFFF"/>
                </a:solidFill>
                <a:latin typeface="Arial Black" panose="020B0A04020102020204" pitchFamily="34" charset="0"/>
              </a:rPr>
              <a:t>+887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43D52C5-7F05-D05A-10AA-4F18E4951F44}"/>
              </a:ext>
            </a:extLst>
          </p:cNvPr>
          <p:cNvSpPr txBox="1"/>
          <p:nvPr/>
        </p:nvSpPr>
        <p:spPr>
          <a:xfrm>
            <a:off x="3673817" y="4418443"/>
            <a:ext cx="274466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00171F"/>
                </a:solidFill>
                <a:latin typeface="Arial Black" panose="020B0A04020102020204" pitchFamily="34" charset="0"/>
              </a:rPr>
              <a:t>+7000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49D6935-3F28-7139-EA4A-AC0F48284B02}"/>
              </a:ext>
            </a:extLst>
          </p:cNvPr>
          <p:cNvSpPr txBox="1"/>
          <p:nvPr/>
        </p:nvSpPr>
        <p:spPr>
          <a:xfrm>
            <a:off x="1052466" y="5433925"/>
            <a:ext cx="239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000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sobre o assunto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54ABD668-4B1A-9051-A212-95A883990D93}"/>
              </a:ext>
            </a:extLst>
          </p:cNvPr>
          <p:cNvSpPr txBox="1"/>
          <p:nvPr/>
        </p:nvSpPr>
        <p:spPr>
          <a:xfrm>
            <a:off x="4241030" y="5433925"/>
            <a:ext cx="239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000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sobre o assunto</a:t>
            </a:r>
          </a:p>
        </p:txBody>
      </p:sp>
    </p:spTree>
    <p:extLst>
      <p:ext uri="{BB962C8B-B14F-4D97-AF65-F5344CB8AC3E}">
        <p14:creationId xmlns:p14="http://schemas.microsoft.com/office/powerpoint/2010/main" val="1137706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67564DE2-65AD-57C6-7222-CA112D9A4D3C}"/>
              </a:ext>
            </a:extLst>
          </p:cNvPr>
          <p:cNvGrpSpPr/>
          <p:nvPr/>
        </p:nvGrpSpPr>
        <p:grpSpPr>
          <a:xfrm>
            <a:off x="2412166" y="2317750"/>
            <a:ext cx="7367667" cy="3982523"/>
            <a:chOff x="733265" y="1060450"/>
            <a:chExt cx="10725469" cy="579755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84301797-F352-E6A7-69C9-543B375D57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304" b="11304"/>
            <a:stretch/>
          </p:blipFill>
          <p:spPr>
            <a:xfrm>
              <a:off x="1380658" y="1311666"/>
              <a:ext cx="9420692" cy="4860534"/>
            </a:xfrm>
            <a:prstGeom prst="rect">
              <a:avLst/>
            </a:prstGeom>
          </p:spPr>
        </p:pic>
        <p:pic>
          <p:nvPicPr>
            <p:cNvPr id="4" name="Picture 2" descr="Tela Computador Portátil Png - Imagens grátis no Pixabay">
              <a:extLst>
                <a:ext uri="{FF2B5EF4-FFF2-40B4-BE49-F238E27FC236}">
                  <a16:creationId xmlns:a16="http://schemas.microsoft.com/office/drawing/2014/main" id="{AA0EC055-03C7-7E02-E45F-51A5E7E5A8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3265" y="1060450"/>
              <a:ext cx="10725469" cy="57975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Picture 4" descr="Círculo azul e diabetes: origem e significado do símbolo - Dra. Suzana  Vieira">
            <a:extLst>
              <a:ext uri="{FF2B5EF4-FFF2-40B4-BE49-F238E27FC236}">
                <a16:creationId xmlns:a16="http://schemas.microsoft.com/office/drawing/2014/main" id="{0DC1B483-1C05-4CC5-B9C9-433B57446E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721" y="170151"/>
            <a:ext cx="1118686" cy="111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BE185483-0A24-0D29-7FBB-FDC2C946177E}"/>
              </a:ext>
            </a:extLst>
          </p:cNvPr>
          <p:cNvSpPr txBox="1"/>
          <p:nvPr/>
        </p:nvSpPr>
        <p:spPr>
          <a:xfrm>
            <a:off x="4587953" y="341634"/>
            <a:ext cx="33791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00A8E8"/>
                </a:solidFill>
                <a:latin typeface="Arial Black" panose="020B0A04020102020204" pitchFamily="34" charset="0"/>
              </a:rPr>
              <a:t>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858E8B2-2895-226B-C154-53AC18B48580}"/>
              </a:ext>
            </a:extLst>
          </p:cNvPr>
          <p:cNvSpPr txBox="1"/>
          <p:nvPr/>
        </p:nvSpPr>
        <p:spPr>
          <a:xfrm>
            <a:off x="5346210" y="1095687"/>
            <a:ext cx="1492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003459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484A6C19-427F-3AAE-DAD3-4CCE621497A8}"/>
              </a:ext>
            </a:extLst>
          </p:cNvPr>
          <p:cNvSpPr/>
          <p:nvPr/>
        </p:nvSpPr>
        <p:spPr>
          <a:xfrm>
            <a:off x="-1115544" y="2908799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003459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rgbClr val="FFFFFF"/>
                </a:solidFill>
                <a:latin typeface="Arial Black" panose="020B0A04020102020204" pitchFamily="34" charset="0"/>
              </a:rPr>
              <a:t>Título 01</a:t>
            </a:r>
          </a:p>
          <a:p>
            <a:pPr algn="r"/>
            <a:r>
              <a:rPr lang="pt-BR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sobre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4B9C42ED-9081-0EEA-4DEA-0DA285C17E1B}"/>
              </a:ext>
            </a:extLst>
          </p:cNvPr>
          <p:cNvSpPr/>
          <p:nvPr/>
        </p:nvSpPr>
        <p:spPr>
          <a:xfrm>
            <a:off x="9557475" y="2908799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003459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FFFFFF"/>
                </a:solidFill>
                <a:latin typeface="Arial Black" panose="020B0A04020102020204" pitchFamily="34" charset="0"/>
              </a:rPr>
              <a:t>Título 02</a:t>
            </a:r>
          </a:p>
          <a:p>
            <a:r>
              <a:rPr lang="pt-BR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sobre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169F5D50-0D75-4288-75A7-534A2BD866D1}"/>
              </a:ext>
            </a:extLst>
          </p:cNvPr>
          <p:cNvSpPr/>
          <p:nvPr/>
        </p:nvSpPr>
        <p:spPr>
          <a:xfrm>
            <a:off x="-1115544" y="4604536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003459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rgbClr val="FFFFFF"/>
                </a:solidFill>
                <a:latin typeface="Arial Black" panose="020B0A04020102020204" pitchFamily="34" charset="0"/>
              </a:rPr>
              <a:t>Título 03</a:t>
            </a:r>
          </a:p>
          <a:p>
            <a:pPr algn="r"/>
            <a:r>
              <a:rPr lang="pt-BR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sobre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8508B1A3-956C-A8B9-9AAE-573E9476A85F}"/>
              </a:ext>
            </a:extLst>
          </p:cNvPr>
          <p:cNvSpPr/>
          <p:nvPr/>
        </p:nvSpPr>
        <p:spPr>
          <a:xfrm>
            <a:off x="9557475" y="4604535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003459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FFFFFF"/>
                </a:solidFill>
                <a:latin typeface="Arial Black" panose="020B0A04020102020204" pitchFamily="34" charset="0"/>
              </a:rPr>
              <a:t>Título 04</a:t>
            </a:r>
          </a:p>
          <a:p>
            <a:r>
              <a:rPr lang="pt-BR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sobre</a:t>
            </a:r>
          </a:p>
        </p:txBody>
      </p:sp>
      <p:pic>
        <p:nvPicPr>
          <p:cNvPr id="13" name="Picture 4" descr="Círculo azul e diabetes: origem e significado do símbolo - Dra. Suzana  Vieira">
            <a:extLst>
              <a:ext uri="{FF2B5EF4-FFF2-40B4-BE49-F238E27FC236}">
                <a16:creationId xmlns:a16="http://schemas.microsoft.com/office/drawing/2014/main" id="{FF3B4219-DF6F-D4B3-4BE7-DB9B6923E2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3225" y="5442400"/>
            <a:ext cx="1118686" cy="111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0929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 animBg="1"/>
      <p:bldP spid="10" grpId="0" animBg="1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m 20" descr="Ícone&#10;&#10;O conteúdo gerado por IA pode estar incorreto.">
            <a:extLst>
              <a:ext uri="{FF2B5EF4-FFF2-40B4-BE49-F238E27FC236}">
                <a16:creationId xmlns:a16="http://schemas.microsoft.com/office/drawing/2014/main" id="{3F305AB9-D740-7252-C1BC-BB9104F9D02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074" y="0"/>
            <a:ext cx="6858000" cy="6858000"/>
          </a:xfrm>
          <a:prstGeom prst="rect">
            <a:avLst/>
          </a:prstGeom>
        </p:spPr>
      </p:pic>
      <p:pic>
        <p:nvPicPr>
          <p:cNvPr id="2" name="Picture 4" descr="Círculo azul e diabetes: origem e significado do símbolo - Dra. Suzana  Vieira">
            <a:extLst>
              <a:ext uri="{FF2B5EF4-FFF2-40B4-BE49-F238E27FC236}">
                <a16:creationId xmlns:a16="http://schemas.microsoft.com/office/drawing/2014/main" id="{6757FEF7-BA4E-D8F4-C392-8AC1EAD6E8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4987" y="170151"/>
            <a:ext cx="1118686" cy="111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51FFAD1B-BA6A-9EFB-6F25-C60252772B80}"/>
              </a:ext>
            </a:extLst>
          </p:cNvPr>
          <p:cNvSpPr txBox="1"/>
          <p:nvPr/>
        </p:nvSpPr>
        <p:spPr>
          <a:xfrm>
            <a:off x="8542219" y="341634"/>
            <a:ext cx="33791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00A8E8"/>
                </a:solidFill>
                <a:latin typeface="Arial Black" panose="020B0A0402010202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5F729C8-9F74-D8A4-090B-3FBAC110C372}"/>
              </a:ext>
            </a:extLst>
          </p:cNvPr>
          <p:cNvSpPr txBox="1"/>
          <p:nvPr/>
        </p:nvSpPr>
        <p:spPr>
          <a:xfrm>
            <a:off x="10345596" y="1095687"/>
            <a:ext cx="1492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003459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2085E1F-3B85-7913-5C65-DF52D8064B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0159" y="2795962"/>
            <a:ext cx="809650" cy="80965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211FA44-57F6-94B0-2824-2BEC70B691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84491" y="2795962"/>
            <a:ext cx="809650" cy="80965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A65CF769-98B6-F94E-45FA-0DFD95546D73}"/>
              </a:ext>
            </a:extLst>
          </p:cNvPr>
          <p:cNvSpPr txBox="1"/>
          <p:nvPr/>
        </p:nvSpPr>
        <p:spPr>
          <a:xfrm>
            <a:off x="460159" y="3912102"/>
            <a:ext cx="26933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00A8E8"/>
                </a:solidFill>
                <a:latin typeface="Arial Black" panose="020B0A04020102020204" pitchFamily="34" charset="0"/>
              </a:rPr>
              <a:t>Assunto 01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90BF484-7E13-14E0-4397-CFE5A9224FF9}"/>
              </a:ext>
            </a:extLst>
          </p:cNvPr>
          <p:cNvSpPr txBox="1"/>
          <p:nvPr/>
        </p:nvSpPr>
        <p:spPr>
          <a:xfrm>
            <a:off x="460159" y="4843348"/>
            <a:ext cx="3260941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800" dirty="0">
                <a:solidFill>
                  <a:srgbClr val="003459"/>
                </a:solidFill>
                <a:latin typeface="Futura BT" panose="020B0502020204020303" pitchFamily="34" charset="0"/>
              </a:rPr>
              <a:t>Pequeno texto sobre o assunto. </a:t>
            </a: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BDA172BC-E17A-42CA-7156-8FF8D27ADA1A}"/>
              </a:ext>
            </a:extLst>
          </p:cNvPr>
          <p:cNvCxnSpPr/>
          <p:nvPr/>
        </p:nvCxnSpPr>
        <p:spPr>
          <a:xfrm>
            <a:off x="545131" y="4572303"/>
            <a:ext cx="1829141" cy="0"/>
          </a:xfrm>
          <a:prstGeom prst="line">
            <a:avLst/>
          </a:prstGeom>
          <a:ln w="57150">
            <a:solidFill>
              <a:srgbClr val="007EA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C81FA4C-65F7-B92C-E00E-1264CA00A3F3}"/>
              </a:ext>
            </a:extLst>
          </p:cNvPr>
          <p:cNvSpPr txBox="1"/>
          <p:nvPr/>
        </p:nvSpPr>
        <p:spPr>
          <a:xfrm>
            <a:off x="9021824" y="3912102"/>
            <a:ext cx="26933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3200" dirty="0">
                <a:solidFill>
                  <a:srgbClr val="00A8E8"/>
                </a:solidFill>
                <a:latin typeface="Arial Black" panose="020B0A04020102020204" pitchFamily="34" charset="0"/>
              </a:rPr>
              <a:t>Assunto 03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7BCD05B-1500-0149-DAAF-A4329D92B5FB}"/>
              </a:ext>
            </a:extLst>
          </p:cNvPr>
          <p:cNvSpPr txBox="1"/>
          <p:nvPr/>
        </p:nvSpPr>
        <p:spPr>
          <a:xfrm>
            <a:off x="8454249" y="4843348"/>
            <a:ext cx="3260941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2800" dirty="0">
                <a:solidFill>
                  <a:srgbClr val="003459"/>
                </a:solidFill>
                <a:latin typeface="Futura BT" panose="020B0502020204020303" pitchFamily="34" charset="0"/>
              </a:rPr>
              <a:t>Pequeno texto sobre o assunto. </a:t>
            </a:r>
          </a:p>
        </p:txBody>
      </p: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D26732F1-1DF9-2C86-2A8B-D16F62FACCC8}"/>
              </a:ext>
            </a:extLst>
          </p:cNvPr>
          <p:cNvCxnSpPr>
            <a:cxnSpLocks/>
          </p:cNvCxnSpPr>
          <p:nvPr/>
        </p:nvCxnSpPr>
        <p:spPr>
          <a:xfrm>
            <a:off x="9764975" y="4572303"/>
            <a:ext cx="1829141" cy="0"/>
          </a:xfrm>
          <a:prstGeom prst="line">
            <a:avLst/>
          </a:prstGeom>
          <a:ln w="57150">
            <a:solidFill>
              <a:srgbClr val="007EA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09FF05F1-BBB3-0AA6-D410-D63990365BD1}"/>
              </a:ext>
            </a:extLst>
          </p:cNvPr>
          <p:cNvGrpSpPr/>
          <p:nvPr/>
        </p:nvGrpSpPr>
        <p:grpSpPr>
          <a:xfrm>
            <a:off x="4155906" y="1897378"/>
            <a:ext cx="3880187" cy="3069108"/>
            <a:chOff x="4155906" y="1897378"/>
            <a:chExt cx="3880187" cy="3069108"/>
          </a:xfrm>
        </p:grpSpPr>
        <p:sp>
          <p:nvSpPr>
            <p:cNvPr id="14" name="Retângulo: Cantos Arredondados 13">
              <a:extLst>
                <a:ext uri="{FF2B5EF4-FFF2-40B4-BE49-F238E27FC236}">
                  <a16:creationId xmlns:a16="http://schemas.microsoft.com/office/drawing/2014/main" id="{2FF89CCE-D9ED-F801-DB54-688985F76934}"/>
                </a:ext>
              </a:extLst>
            </p:cNvPr>
            <p:cNvSpPr/>
            <p:nvPr/>
          </p:nvSpPr>
          <p:spPr>
            <a:xfrm>
              <a:off x="4155906" y="2655091"/>
              <a:ext cx="3880187" cy="2311395"/>
            </a:xfrm>
            <a:prstGeom prst="roundRect">
              <a:avLst>
                <a:gd name="adj" fmla="val 7326"/>
              </a:avLst>
            </a:prstGeom>
            <a:solidFill>
              <a:srgbClr val="007EA7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4CEACD36-B2D4-F5CD-5C6B-BD206E49E9F3}"/>
                </a:ext>
              </a:extLst>
            </p:cNvPr>
            <p:cNvSpPr/>
            <p:nvPr/>
          </p:nvSpPr>
          <p:spPr>
            <a:xfrm>
              <a:off x="5563753" y="1897378"/>
              <a:ext cx="1064492" cy="1064492"/>
            </a:xfrm>
            <a:prstGeom prst="ellipse">
              <a:avLst/>
            </a:prstGeom>
            <a:solidFill>
              <a:srgbClr val="007EA7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6" name="Imagem 15">
              <a:extLst>
                <a:ext uri="{FF2B5EF4-FFF2-40B4-BE49-F238E27FC236}">
                  <a16:creationId xmlns:a16="http://schemas.microsoft.com/office/drawing/2014/main" id="{E2229ED1-C134-6381-1222-51ECEA5356F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45072" y="1997437"/>
              <a:ext cx="809650" cy="809650"/>
            </a:xfrm>
            <a:prstGeom prst="rect">
              <a:avLst/>
            </a:prstGeom>
          </p:spPr>
        </p:pic>
      </p:grp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0CA8B53E-09D0-9BEB-5605-D00D0BD183AB}"/>
              </a:ext>
            </a:extLst>
          </p:cNvPr>
          <p:cNvSpPr txBox="1"/>
          <p:nvPr/>
        </p:nvSpPr>
        <p:spPr>
          <a:xfrm>
            <a:off x="4706831" y="3034749"/>
            <a:ext cx="26933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dirty="0">
                <a:solidFill>
                  <a:srgbClr val="FFFFFF"/>
                </a:solidFill>
                <a:latin typeface="Arial Black" panose="020B0A04020102020204" pitchFamily="34" charset="0"/>
              </a:rPr>
              <a:t>Assunto 02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4F9DAB7B-E138-FCB6-0DC1-ACF0C27E15CB}"/>
              </a:ext>
            </a:extLst>
          </p:cNvPr>
          <p:cNvSpPr txBox="1"/>
          <p:nvPr/>
        </p:nvSpPr>
        <p:spPr>
          <a:xfrm>
            <a:off x="4525710" y="3937248"/>
            <a:ext cx="3260941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2800" dirty="0">
                <a:solidFill>
                  <a:srgbClr val="003459"/>
                </a:solidFill>
                <a:latin typeface="Futura BT" panose="020B0502020204020303" pitchFamily="34" charset="0"/>
              </a:rPr>
              <a:t>Pequeno texto sobre o assunto. </a:t>
            </a:r>
          </a:p>
        </p:txBody>
      </p: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D1C4B440-D24B-7A8A-76C0-14E2963BA5E5}"/>
              </a:ext>
            </a:extLst>
          </p:cNvPr>
          <p:cNvCxnSpPr/>
          <p:nvPr/>
        </p:nvCxnSpPr>
        <p:spPr>
          <a:xfrm>
            <a:off x="5181429" y="3784638"/>
            <a:ext cx="1829141" cy="0"/>
          </a:xfrm>
          <a:prstGeom prst="line">
            <a:avLst/>
          </a:prstGeom>
          <a:ln w="57150">
            <a:solidFill>
              <a:srgbClr val="00A8E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3551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8" grpId="0"/>
      <p:bldP spid="9" grpId="0"/>
      <p:bldP spid="11" grpId="0"/>
      <p:bldP spid="12" grpId="0"/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0ABE2AD8-CE73-362E-88D7-209C6F3D34FC}"/>
              </a:ext>
            </a:extLst>
          </p:cNvPr>
          <p:cNvSpPr/>
          <p:nvPr/>
        </p:nvSpPr>
        <p:spPr>
          <a:xfrm>
            <a:off x="6646054" y="1288837"/>
            <a:ext cx="4910946" cy="945223"/>
          </a:xfrm>
          <a:prstGeom prst="roundRect">
            <a:avLst>
              <a:gd name="adj" fmla="val 50000"/>
            </a:avLst>
          </a:prstGeom>
          <a:solidFill>
            <a:srgbClr val="003459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rgbClr val="FFFFFF"/>
                </a:solidFill>
                <a:latin typeface="Arial Black" panose="020B0A04020102020204" pitchFamily="34" charset="0"/>
              </a:rPr>
              <a:t>Título 01</a:t>
            </a:r>
          </a:p>
          <a:p>
            <a:pPr algn="r"/>
            <a:r>
              <a:rPr lang="pt-BR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sobre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202F4D13-344D-4358-5CB1-6085FC8D8F71}"/>
              </a:ext>
            </a:extLst>
          </p:cNvPr>
          <p:cNvSpPr/>
          <p:nvPr/>
        </p:nvSpPr>
        <p:spPr>
          <a:xfrm>
            <a:off x="6646054" y="3479243"/>
            <a:ext cx="4910946" cy="945223"/>
          </a:xfrm>
          <a:prstGeom prst="roundRect">
            <a:avLst>
              <a:gd name="adj" fmla="val 50000"/>
            </a:avLst>
          </a:prstGeom>
          <a:solidFill>
            <a:srgbClr val="003459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rgbClr val="FFFFFF"/>
                </a:solidFill>
                <a:latin typeface="Arial Black" panose="020B0A04020102020204" pitchFamily="34" charset="0"/>
              </a:rPr>
              <a:t>Título 02</a:t>
            </a:r>
          </a:p>
          <a:p>
            <a:pPr algn="r"/>
            <a:r>
              <a:rPr lang="pt-BR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sobre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A6A0649C-5D46-434B-4ADB-492E1F0CA5A4}"/>
              </a:ext>
            </a:extLst>
          </p:cNvPr>
          <p:cNvSpPr/>
          <p:nvPr/>
        </p:nvSpPr>
        <p:spPr>
          <a:xfrm>
            <a:off x="6646054" y="5669649"/>
            <a:ext cx="4910946" cy="945223"/>
          </a:xfrm>
          <a:prstGeom prst="roundRect">
            <a:avLst>
              <a:gd name="adj" fmla="val 50000"/>
            </a:avLst>
          </a:prstGeom>
          <a:solidFill>
            <a:srgbClr val="003459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rgbClr val="FFFFFF"/>
                </a:solidFill>
                <a:latin typeface="Arial Black" panose="020B0A04020102020204" pitchFamily="34" charset="0"/>
              </a:rPr>
              <a:t>Título 03</a:t>
            </a:r>
          </a:p>
          <a:p>
            <a:pPr algn="r"/>
            <a:r>
              <a:rPr lang="pt-BR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sobre</a:t>
            </a:r>
          </a:p>
        </p:txBody>
      </p:sp>
      <p:pic>
        <p:nvPicPr>
          <p:cNvPr id="2" name="Picture 4" descr="Círculo azul e diabetes: origem e significado do símbolo - Dra. Suzana  Vieira">
            <a:extLst>
              <a:ext uri="{FF2B5EF4-FFF2-40B4-BE49-F238E27FC236}">
                <a16:creationId xmlns:a16="http://schemas.microsoft.com/office/drawing/2014/main" id="{A194B28B-6DE4-31DA-E52E-CB080EC85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21" y="170151"/>
            <a:ext cx="1118686" cy="111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77198236-F3DD-03E7-E50D-57D0755BCDBA}"/>
              </a:ext>
            </a:extLst>
          </p:cNvPr>
          <p:cNvSpPr txBox="1"/>
          <p:nvPr/>
        </p:nvSpPr>
        <p:spPr>
          <a:xfrm>
            <a:off x="816053" y="341634"/>
            <a:ext cx="33791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00A8E8"/>
                </a:solidFill>
                <a:latin typeface="Arial Black" panose="020B0A0402010202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028028F-18FC-895D-0F55-73D068E0A3AF}"/>
              </a:ext>
            </a:extLst>
          </p:cNvPr>
          <p:cNvSpPr txBox="1"/>
          <p:nvPr/>
        </p:nvSpPr>
        <p:spPr>
          <a:xfrm>
            <a:off x="828164" y="1106702"/>
            <a:ext cx="1492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003459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96CA52B-6AA4-8924-920D-E0FE61E44F41}"/>
              </a:ext>
            </a:extLst>
          </p:cNvPr>
          <p:cNvSpPr txBox="1"/>
          <p:nvPr/>
        </p:nvSpPr>
        <p:spPr>
          <a:xfrm>
            <a:off x="396110" y="2321249"/>
            <a:ext cx="4239390" cy="33424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4400" dirty="0">
                <a:solidFill>
                  <a:srgbClr val="003459"/>
                </a:solidFill>
                <a:latin typeface="Futura BT" panose="020B0502020204020303" pitchFamily="34" charset="0"/>
              </a:rPr>
              <a:t>Pequeno texto sobre o assunto. Não se esqueça de </a:t>
            </a:r>
            <a:r>
              <a:rPr lang="pt-BR" sz="4400" b="1" dirty="0">
                <a:solidFill>
                  <a:srgbClr val="00A8E8"/>
                </a:solidFill>
                <a:latin typeface="Futura BT" panose="020B0502020204020303" pitchFamily="34" charset="0"/>
              </a:rPr>
              <a:t>destacar palavras importantes</a:t>
            </a:r>
            <a:r>
              <a:rPr lang="pt-BR" sz="4400" dirty="0">
                <a:solidFill>
                  <a:srgbClr val="003459"/>
                </a:solidFill>
                <a:latin typeface="Futura BT" panose="020B0502020204020303" pitchFamily="34" charset="0"/>
              </a:rPr>
              <a:t>.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F5C4EF14-8F7A-F441-D2B7-41B8C55F04EE}"/>
              </a:ext>
            </a:extLst>
          </p:cNvPr>
          <p:cNvGrpSpPr/>
          <p:nvPr/>
        </p:nvGrpSpPr>
        <p:grpSpPr>
          <a:xfrm>
            <a:off x="4771751" y="563475"/>
            <a:ext cx="3225068" cy="6858000"/>
            <a:chOff x="8296351" y="764539"/>
            <a:chExt cx="3225068" cy="6858000"/>
          </a:xfrm>
        </p:grpSpPr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F206E824-C4D3-C849-2CFD-43FD01D4D75F}"/>
                </a:ext>
              </a:extLst>
            </p:cNvPr>
            <p:cNvSpPr/>
            <p:nvPr/>
          </p:nvSpPr>
          <p:spPr>
            <a:xfrm>
              <a:off x="8476180" y="1680879"/>
              <a:ext cx="2866462" cy="50557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8" name="Figura2">
              <a:extLst>
                <a:ext uri="{FF2B5EF4-FFF2-40B4-BE49-F238E27FC236}">
                  <a16:creationId xmlns:a16="http://schemas.microsoft.com/office/drawing/2014/main" id="{D41E11AF-83D8-3E48-6B16-8AA56D6418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46" r="5346"/>
            <a:stretch/>
          </p:blipFill>
          <p:spPr bwMode="auto">
            <a:xfrm>
              <a:off x="8515558" y="1740145"/>
              <a:ext cx="2880425" cy="4837924"/>
            </a:xfrm>
            <a:prstGeom prst="rect">
              <a:avLst/>
            </a:prstGeom>
          </p:spPr>
        </p:pic>
        <p:pic>
          <p:nvPicPr>
            <p:cNvPr id="9" name="Imagem 8" descr="Tela de um aparelho eletrônico&#10;&#10;O conteúdo gerado por IA pode estar incorreto.">
              <a:extLst>
                <a:ext uri="{FF2B5EF4-FFF2-40B4-BE49-F238E27FC236}">
                  <a16:creationId xmlns:a16="http://schemas.microsoft.com/office/drawing/2014/main" id="{326312D0-7E2B-6824-1C78-5B00D1F4D18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6351" y="764539"/>
              <a:ext cx="3225068" cy="685800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562300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3" grpId="0"/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Uma imagem contendo mesa, azul, bolo, esqui&#10;&#10;O conteúdo gerado por IA pode estar incorreto.">
            <a:extLst>
              <a:ext uri="{FF2B5EF4-FFF2-40B4-BE49-F238E27FC236}">
                <a16:creationId xmlns:a16="http://schemas.microsoft.com/office/drawing/2014/main" id="{356A395B-51EF-4C4A-3B31-578A6FDFC73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3" b="906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4" descr="Círculo azul e diabetes: origem e significado do símbolo - Dra. Suzana  Vieira">
            <a:extLst>
              <a:ext uri="{FF2B5EF4-FFF2-40B4-BE49-F238E27FC236}">
                <a16:creationId xmlns:a16="http://schemas.microsoft.com/office/drawing/2014/main" id="{4FAF894E-2EBC-035B-B5AA-6435891FF1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721" y="170151"/>
            <a:ext cx="1118686" cy="111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37E16F1-12F6-D36E-DB19-3D186B65363B}"/>
              </a:ext>
            </a:extLst>
          </p:cNvPr>
          <p:cNvSpPr txBox="1"/>
          <p:nvPr/>
        </p:nvSpPr>
        <p:spPr>
          <a:xfrm>
            <a:off x="4587953" y="341634"/>
            <a:ext cx="33791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00A8E8"/>
                </a:solidFill>
                <a:latin typeface="Arial Black" panose="020B0A0402010202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69D5C31-2A3A-D86A-35FE-6DD244758C2C}"/>
              </a:ext>
            </a:extLst>
          </p:cNvPr>
          <p:cNvSpPr txBox="1"/>
          <p:nvPr/>
        </p:nvSpPr>
        <p:spPr>
          <a:xfrm>
            <a:off x="5349642" y="1095687"/>
            <a:ext cx="1492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003459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3B8C710F-05EF-B6F2-B17C-B0C0A6EFAB98}"/>
              </a:ext>
            </a:extLst>
          </p:cNvPr>
          <p:cNvGrpSpPr/>
          <p:nvPr/>
        </p:nvGrpSpPr>
        <p:grpSpPr>
          <a:xfrm>
            <a:off x="679517" y="2352675"/>
            <a:ext cx="2472981" cy="3200400"/>
            <a:chOff x="679517" y="2352675"/>
            <a:chExt cx="2472981" cy="3200400"/>
          </a:xfrm>
        </p:grpSpPr>
        <p:pic>
          <p:nvPicPr>
            <p:cNvPr id="10" name="Imagem 9" descr="Uma imagem contendo objeto, escova de dentes&#10;&#10;O conteúdo gerado por IA pode estar incorreto.">
              <a:extLst>
                <a:ext uri="{FF2B5EF4-FFF2-40B4-BE49-F238E27FC236}">
                  <a16:creationId xmlns:a16="http://schemas.microsoft.com/office/drawing/2014/main" id="{174D0E3D-D807-F05E-7A8B-E4087E5777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150" b="6066"/>
            <a:stretch>
              <a:fillRect/>
            </a:stretch>
          </p:blipFill>
          <p:spPr>
            <a:xfrm>
              <a:off x="679517" y="2352675"/>
              <a:ext cx="2472981" cy="3200400"/>
            </a:xfrm>
            <a:prstGeom prst="roundRect">
              <a:avLst>
                <a:gd name="adj" fmla="val 6268"/>
              </a:avLst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18" name="Agrupar 17">
              <a:extLst>
                <a:ext uri="{FF2B5EF4-FFF2-40B4-BE49-F238E27FC236}">
                  <a16:creationId xmlns:a16="http://schemas.microsoft.com/office/drawing/2014/main" id="{1962BE4D-4DCC-AD90-14FC-C49B153844B1}"/>
                </a:ext>
              </a:extLst>
            </p:cNvPr>
            <p:cNvGrpSpPr/>
            <p:nvPr/>
          </p:nvGrpSpPr>
          <p:grpSpPr>
            <a:xfrm>
              <a:off x="679517" y="4368800"/>
              <a:ext cx="2472981" cy="1184275"/>
              <a:chOff x="679517" y="4368800"/>
              <a:chExt cx="2472981" cy="1184275"/>
            </a:xfrm>
          </p:grpSpPr>
          <p:sp>
            <p:nvSpPr>
              <p:cNvPr id="13" name="Retângulo: Cantos Superiores Arredondados 12">
                <a:extLst>
                  <a:ext uri="{FF2B5EF4-FFF2-40B4-BE49-F238E27FC236}">
                    <a16:creationId xmlns:a16="http://schemas.microsoft.com/office/drawing/2014/main" id="{EA38B5DB-DA33-E68E-50E2-81C113DA123F}"/>
                  </a:ext>
                </a:extLst>
              </p:cNvPr>
              <p:cNvSpPr/>
              <p:nvPr/>
            </p:nvSpPr>
            <p:spPr>
              <a:xfrm rot="10800000">
                <a:off x="679517" y="4368800"/>
                <a:ext cx="2472981" cy="1184275"/>
              </a:xfrm>
              <a:prstGeom prst="round2SameRect">
                <a:avLst>
                  <a:gd name="adj1" fmla="val 12163"/>
                  <a:gd name="adj2" fmla="val 0"/>
                </a:avLst>
              </a:prstGeom>
              <a:solidFill>
                <a:srgbClr val="00171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>
                  <a:latin typeface="Arial Black" panose="020B0A04020102020204" pitchFamily="34" charset="0"/>
                </a:endParaRPr>
              </a:p>
            </p:txBody>
          </p:sp>
          <p:sp>
            <p:nvSpPr>
              <p:cNvPr id="15" name="CaixaDeTexto 14">
                <a:extLst>
                  <a:ext uri="{FF2B5EF4-FFF2-40B4-BE49-F238E27FC236}">
                    <a16:creationId xmlns:a16="http://schemas.microsoft.com/office/drawing/2014/main" id="{E44E4832-4A12-88F3-969B-A3D7AC7A3D7C}"/>
                  </a:ext>
                </a:extLst>
              </p:cNvPr>
              <p:cNvSpPr txBox="1"/>
              <p:nvPr/>
            </p:nvSpPr>
            <p:spPr>
              <a:xfrm>
                <a:off x="1118352" y="4462681"/>
                <a:ext cx="159530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>
                    <a:solidFill>
                      <a:srgbClr val="FFFFFF"/>
                    </a:solidFill>
                    <a:latin typeface="Arial Black" panose="020B0A04020102020204" pitchFamily="34" charset="0"/>
                  </a:rPr>
                  <a:t>Assunto 01</a:t>
                </a:r>
              </a:p>
            </p:txBody>
          </p:sp>
          <p:sp>
            <p:nvSpPr>
              <p:cNvPr id="17" name="CaixaDeTexto 16">
                <a:extLst>
                  <a:ext uri="{FF2B5EF4-FFF2-40B4-BE49-F238E27FC236}">
                    <a16:creationId xmlns:a16="http://schemas.microsoft.com/office/drawing/2014/main" id="{AF3564DA-AD19-A962-0F15-B9A59A91EFF0}"/>
                  </a:ext>
                </a:extLst>
              </p:cNvPr>
              <p:cNvSpPr txBox="1"/>
              <p:nvPr/>
            </p:nvSpPr>
            <p:spPr>
              <a:xfrm>
                <a:off x="728056" y="4879638"/>
                <a:ext cx="237589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dirty="0">
                    <a:solidFill>
                      <a:srgbClr val="FFFFFF"/>
                    </a:solidFill>
                    <a:latin typeface="Futura BT" panose="020B0502020204020303" pitchFamily="34" charset="0"/>
                  </a:rPr>
                  <a:t>Pequeno texto sobre</a:t>
                </a:r>
              </a:p>
            </p:txBody>
          </p:sp>
        </p:grpSp>
      </p:grp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15C28445-C9CE-4ECC-C046-0F23667DEDB7}"/>
              </a:ext>
            </a:extLst>
          </p:cNvPr>
          <p:cNvGrpSpPr/>
          <p:nvPr/>
        </p:nvGrpSpPr>
        <p:grpSpPr>
          <a:xfrm>
            <a:off x="4859509" y="2352675"/>
            <a:ext cx="2472981" cy="3200400"/>
            <a:chOff x="4859509" y="2352675"/>
            <a:chExt cx="2472981" cy="3200400"/>
          </a:xfrm>
        </p:grpSpPr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B18E5A10-1FCA-BA34-5727-EB7BEBD3A7D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862" b="6862"/>
            <a:stretch/>
          </p:blipFill>
          <p:spPr>
            <a:xfrm>
              <a:off x="4859509" y="2352675"/>
              <a:ext cx="2472981" cy="3200400"/>
            </a:xfrm>
            <a:prstGeom prst="roundRect">
              <a:avLst>
                <a:gd name="adj" fmla="val 6268"/>
              </a:avLst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19" name="Agrupar 18">
              <a:extLst>
                <a:ext uri="{FF2B5EF4-FFF2-40B4-BE49-F238E27FC236}">
                  <a16:creationId xmlns:a16="http://schemas.microsoft.com/office/drawing/2014/main" id="{C7DF1BBA-89A4-4349-F32D-ABA22F2D6B2A}"/>
                </a:ext>
              </a:extLst>
            </p:cNvPr>
            <p:cNvGrpSpPr/>
            <p:nvPr/>
          </p:nvGrpSpPr>
          <p:grpSpPr>
            <a:xfrm>
              <a:off x="4859509" y="4368800"/>
              <a:ext cx="2472981" cy="1184275"/>
              <a:chOff x="679517" y="4368800"/>
              <a:chExt cx="2472981" cy="1184275"/>
            </a:xfrm>
          </p:grpSpPr>
          <p:sp>
            <p:nvSpPr>
              <p:cNvPr id="20" name="Retângulo: Cantos Superiores Arredondados 19">
                <a:extLst>
                  <a:ext uri="{FF2B5EF4-FFF2-40B4-BE49-F238E27FC236}">
                    <a16:creationId xmlns:a16="http://schemas.microsoft.com/office/drawing/2014/main" id="{EC9DA298-2F07-6644-40D4-0609DD1C59B6}"/>
                  </a:ext>
                </a:extLst>
              </p:cNvPr>
              <p:cNvSpPr/>
              <p:nvPr/>
            </p:nvSpPr>
            <p:spPr>
              <a:xfrm rot="10800000">
                <a:off x="679517" y="4368800"/>
                <a:ext cx="2472981" cy="1184275"/>
              </a:xfrm>
              <a:prstGeom prst="round2SameRect">
                <a:avLst>
                  <a:gd name="adj1" fmla="val 12163"/>
                  <a:gd name="adj2" fmla="val 0"/>
                </a:avLst>
              </a:prstGeom>
              <a:solidFill>
                <a:srgbClr val="00171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>
                  <a:latin typeface="Arial Black" panose="020B0A04020102020204" pitchFamily="34" charset="0"/>
                </a:endParaRPr>
              </a:p>
            </p:txBody>
          </p:sp>
          <p:sp>
            <p:nvSpPr>
              <p:cNvPr id="21" name="CaixaDeTexto 20">
                <a:extLst>
                  <a:ext uri="{FF2B5EF4-FFF2-40B4-BE49-F238E27FC236}">
                    <a16:creationId xmlns:a16="http://schemas.microsoft.com/office/drawing/2014/main" id="{F68596E8-B678-ABE3-8ECE-CAD94A2C7D13}"/>
                  </a:ext>
                </a:extLst>
              </p:cNvPr>
              <p:cNvSpPr txBox="1"/>
              <p:nvPr/>
            </p:nvSpPr>
            <p:spPr>
              <a:xfrm>
                <a:off x="1118352" y="4462681"/>
                <a:ext cx="159530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>
                    <a:solidFill>
                      <a:srgbClr val="FFFFFF"/>
                    </a:solidFill>
                    <a:latin typeface="Arial Black" panose="020B0A04020102020204" pitchFamily="34" charset="0"/>
                  </a:rPr>
                  <a:t>Assunto 02</a:t>
                </a:r>
              </a:p>
            </p:txBody>
          </p:sp>
          <p:sp>
            <p:nvSpPr>
              <p:cNvPr id="22" name="CaixaDeTexto 21">
                <a:extLst>
                  <a:ext uri="{FF2B5EF4-FFF2-40B4-BE49-F238E27FC236}">
                    <a16:creationId xmlns:a16="http://schemas.microsoft.com/office/drawing/2014/main" id="{C1866D41-BF06-AA59-F59D-A22DD8DAC56C}"/>
                  </a:ext>
                </a:extLst>
              </p:cNvPr>
              <p:cNvSpPr txBox="1"/>
              <p:nvPr/>
            </p:nvSpPr>
            <p:spPr>
              <a:xfrm>
                <a:off x="728056" y="4879638"/>
                <a:ext cx="237589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dirty="0">
                    <a:solidFill>
                      <a:srgbClr val="FFFFFF"/>
                    </a:solidFill>
                    <a:latin typeface="Futura BT" panose="020B0502020204020303" pitchFamily="34" charset="0"/>
                  </a:rPr>
                  <a:t>Pequeno texto sobre</a:t>
                </a:r>
              </a:p>
            </p:txBody>
          </p:sp>
        </p:grpSp>
      </p:grp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F1B674EE-D21C-44CF-AF85-66A9FFE870CC}"/>
              </a:ext>
            </a:extLst>
          </p:cNvPr>
          <p:cNvGrpSpPr/>
          <p:nvPr/>
        </p:nvGrpSpPr>
        <p:grpSpPr>
          <a:xfrm>
            <a:off x="9039501" y="2352675"/>
            <a:ext cx="2472981" cy="3200400"/>
            <a:chOff x="9039501" y="2352675"/>
            <a:chExt cx="2472981" cy="3200400"/>
          </a:xfrm>
        </p:grpSpPr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B3101549-8B33-5A66-700B-1C065985AB7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602" b="13602"/>
            <a:stretch/>
          </p:blipFill>
          <p:spPr>
            <a:xfrm>
              <a:off x="9039501" y="2352675"/>
              <a:ext cx="2472981" cy="3200400"/>
            </a:xfrm>
            <a:prstGeom prst="roundRect">
              <a:avLst>
                <a:gd name="adj" fmla="val 6268"/>
              </a:avLst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23" name="Agrupar 22">
              <a:extLst>
                <a:ext uri="{FF2B5EF4-FFF2-40B4-BE49-F238E27FC236}">
                  <a16:creationId xmlns:a16="http://schemas.microsoft.com/office/drawing/2014/main" id="{12C0A34E-FDBA-4E41-1425-F5A045780459}"/>
                </a:ext>
              </a:extLst>
            </p:cNvPr>
            <p:cNvGrpSpPr/>
            <p:nvPr/>
          </p:nvGrpSpPr>
          <p:grpSpPr>
            <a:xfrm>
              <a:off x="9039501" y="4368800"/>
              <a:ext cx="2472981" cy="1184275"/>
              <a:chOff x="679517" y="4368800"/>
              <a:chExt cx="2472981" cy="1184275"/>
            </a:xfrm>
          </p:grpSpPr>
          <p:sp>
            <p:nvSpPr>
              <p:cNvPr id="24" name="Retângulo: Cantos Superiores Arredondados 23">
                <a:extLst>
                  <a:ext uri="{FF2B5EF4-FFF2-40B4-BE49-F238E27FC236}">
                    <a16:creationId xmlns:a16="http://schemas.microsoft.com/office/drawing/2014/main" id="{35D924B2-C645-1717-174A-3AA46BE301A9}"/>
                  </a:ext>
                </a:extLst>
              </p:cNvPr>
              <p:cNvSpPr/>
              <p:nvPr/>
            </p:nvSpPr>
            <p:spPr>
              <a:xfrm rot="10800000">
                <a:off x="679517" y="4368800"/>
                <a:ext cx="2472981" cy="1184275"/>
              </a:xfrm>
              <a:prstGeom prst="round2SameRect">
                <a:avLst>
                  <a:gd name="adj1" fmla="val 12163"/>
                  <a:gd name="adj2" fmla="val 0"/>
                </a:avLst>
              </a:prstGeom>
              <a:solidFill>
                <a:srgbClr val="00171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>
                  <a:latin typeface="Arial Black" panose="020B0A04020102020204" pitchFamily="34" charset="0"/>
                </a:endParaRPr>
              </a:p>
            </p:txBody>
          </p:sp>
          <p:sp>
            <p:nvSpPr>
              <p:cNvPr id="25" name="CaixaDeTexto 24">
                <a:extLst>
                  <a:ext uri="{FF2B5EF4-FFF2-40B4-BE49-F238E27FC236}">
                    <a16:creationId xmlns:a16="http://schemas.microsoft.com/office/drawing/2014/main" id="{1195CAA6-9CC4-EFEE-D32B-0D60666E2FAC}"/>
                  </a:ext>
                </a:extLst>
              </p:cNvPr>
              <p:cNvSpPr txBox="1"/>
              <p:nvPr/>
            </p:nvSpPr>
            <p:spPr>
              <a:xfrm>
                <a:off x="1118352" y="4462681"/>
                <a:ext cx="159530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>
                    <a:solidFill>
                      <a:srgbClr val="FFFFFF"/>
                    </a:solidFill>
                    <a:latin typeface="Arial Black" panose="020B0A04020102020204" pitchFamily="34" charset="0"/>
                  </a:rPr>
                  <a:t>Assunto 03</a:t>
                </a:r>
              </a:p>
            </p:txBody>
          </p:sp>
          <p:sp>
            <p:nvSpPr>
              <p:cNvPr id="26" name="CaixaDeTexto 25">
                <a:extLst>
                  <a:ext uri="{FF2B5EF4-FFF2-40B4-BE49-F238E27FC236}">
                    <a16:creationId xmlns:a16="http://schemas.microsoft.com/office/drawing/2014/main" id="{F5550810-2A4F-7641-45F1-1AC07784D67F}"/>
                  </a:ext>
                </a:extLst>
              </p:cNvPr>
              <p:cNvSpPr txBox="1"/>
              <p:nvPr/>
            </p:nvSpPr>
            <p:spPr>
              <a:xfrm>
                <a:off x="728056" y="4879638"/>
                <a:ext cx="237589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dirty="0">
                    <a:solidFill>
                      <a:srgbClr val="FFFFFF"/>
                    </a:solidFill>
                    <a:latin typeface="Futura BT" panose="020B0502020204020303" pitchFamily="34" charset="0"/>
                  </a:rPr>
                  <a:t>Pequeno texto sobre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53927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Uma imagem contendo mesa, azul, bolo, esqui&#10;&#10;O conteúdo gerado por IA pode estar incorreto.">
            <a:extLst>
              <a:ext uri="{FF2B5EF4-FFF2-40B4-BE49-F238E27FC236}">
                <a16:creationId xmlns:a16="http://schemas.microsoft.com/office/drawing/2014/main" id="{11BFED79-D78A-7108-771C-C533987BC78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3" b="906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E4BC74E2-5678-63C4-FA56-E4D65CF12307}"/>
              </a:ext>
            </a:extLst>
          </p:cNvPr>
          <p:cNvSpPr/>
          <p:nvPr/>
        </p:nvSpPr>
        <p:spPr>
          <a:xfrm>
            <a:off x="5486400" y="472610"/>
            <a:ext cx="6332305" cy="5917915"/>
          </a:xfrm>
          <a:prstGeom prst="roundRect">
            <a:avLst>
              <a:gd name="adj" fmla="val 4883"/>
            </a:avLst>
          </a:prstGeom>
          <a:solidFill>
            <a:schemeClr val="bg1">
              <a:lumMod val="95000"/>
              <a:alpha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A0D7EEB-50B8-5E34-AFAC-9062E6AA70B6}"/>
              </a:ext>
            </a:extLst>
          </p:cNvPr>
          <p:cNvSpPr txBox="1"/>
          <p:nvPr/>
        </p:nvSpPr>
        <p:spPr>
          <a:xfrm>
            <a:off x="6544563" y="1115556"/>
            <a:ext cx="450354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400" dirty="0">
                <a:solidFill>
                  <a:srgbClr val="003459"/>
                </a:solidFill>
                <a:latin typeface="Futura BT" panose="020B0502020204020303" pitchFamily="34" charset="0"/>
              </a:rPr>
              <a:t>Use uma frase </a:t>
            </a:r>
            <a:r>
              <a:rPr lang="pt-BR" sz="4400" b="1" dirty="0">
                <a:solidFill>
                  <a:srgbClr val="007EA7"/>
                </a:solidFill>
                <a:latin typeface="Futura BT" panose="020B0502020204020303" pitchFamily="34" charset="0"/>
              </a:rPr>
              <a:t>impactante</a:t>
            </a:r>
            <a:r>
              <a:rPr lang="pt-BR" sz="4400" dirty="0">
                <a:solidFill>
                  <a:srgbClr val="003459"/>
                </a:solidFill>
                <a:latin typeface="Futura BT" panose="020B0502020204020303" pitchFamily="34" charset="0"/>
              </a:rPr>
              <a:t> para encerrar a sua apresentação.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43A5D36-6A1F-DD43-B712-124CE4293D6F}"/>
              </a:ext>
            </a:extLst>
          </p:cNvPr>
          <p:cNvSpPr txBox="1"/>
          <p:nvPr/>
        </p:nvSpPr>
        <p:spPr>
          <a:xfrm>
            <a:off x="5647436" y="246606"/>
            <a:ext cx="89712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9900" dirty="0">
                <a:solidFill>
                  <a:srgbClr val="00171F"/>
                </a:solidFill>
                <a:latin typeface="Arial Black" panose="020B0A04020102020204" pitchFamily="34" charset="0"/>
              </a:rPr>
              <a:t>“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1D357E6-D672-4EC4-6F7C-2EC16606DBFE}"/>
              </a:ext>
            </a:extLst>
          </p:cNvPr>
          <p:cNvSpPr txBox="1"/>
          <p:nvPr/>
        </p:nvSpPr>
        <p:spPr>
          <a:xfrm>
            <a:off x="8100855" y="5815014"/>
            <a:ext cx="3592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 dirty="0">
                <a:solidFill>
                  <a:srgbClr val="00171F"/>
                </a:solidFill>
                <a:latin typeface="Arial Black" panose="020B0A04020102020204" pitchFamily="34" charset="0"/>
              </a:rPr>
              <a:t>Fulano de Tal</a:t>
            </a:r>
          </a:p>
        </p:txBody>
      </p:sp>
    </p:spTree>
    <p:extLst>
      <p:ext uri="{BB962C8B-B14F-4D97-AF65-F5344CB8AC3E}">
        <p14:creationId xmlns:p14="http://schemas.microsoft.com/office/powerpoint/2010/main" val="3478403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888531-3396-C70E-6FCE-99F32DD28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Uma imagem contendo mesa, azul, bolo, esqui&#10;&#10;O conteúdo gerado por IA pode estar incorreto.">
            <a:extLst>
              <a:ext uri="{FF2B5EF4-FFF2-40B4-BE49-F238E27FC236}">
                <a16:creationId xmlns:a16="http://schemas.microsoft.com/office/drawing/2014/main" id="{AC18A4CE-1EF8-3C4A-7FE4-7C1C80456F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-685"/>
            <a:ext cx="10287000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FCB842A6-19C7-26FD-84E7-DE5335AADE54}"/>
              </a:ext>
            </a:extLst>
          </p:cNvPr>
          <p:cNvSpPr/>
          <p:nvPr/>
        </p:nvSpPr>
        <p:spPr>
          <a:xfrm>
            <a:off x="0" y="-685"/>
            <a:ext cx="12192000" cy="6858685"/>
          </a:xfrm>
          <a:prstGeom prst="rect">
            <a:avLst/>
          </a:prstGeom>
          <a:gradFill flip="none" rotWithShape="1">
            <a:gsLst>
              <a:gs pos="27000">
                <a:srgbClr val="007EA7"/>
              </a:gs>
              <a:gs pos="57000">
                <a:srgbClr val="007EA7">
                  <a:alpha val="86000"/>
                </a:srgbClr>
              </a:gs>
              <a:gs pos="100000">
                <a:srgbClr val="007EA7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5" name="Picture 4" descr="Círculo azul e diabetes: origem e significado do símbolo - Dra. Suzana  Vieira">
            <a:extLst>
              <a:ext uri="{FF2B5EF4-FFF2-40B4-BE49-F238E27FC236}">
                <a16:creationId xmlns:a16="http://schemas.microsoft.com/office/drawing/2014/main" id="{48DF12E4-DD5B-8F66-825A-28E845370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91" y="1930137"/>
            <a:ext cx="1482690" cy="1482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9379C1AC-CB22-D223-B0EB-EBC86972EF0D}"/>
              </a:ext>
            </a:extLst>
          </p:cNvPr>
          <p:cNvSpPr txBox="1"/>
          <p:nvPr/>
        </p:nvSpPr>
        <p:spPr>
          <a:xfrm>
            <a:off x="910803" y="3577835"/>
            <a:ext cx="24288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00171F"/>
                </a:solidFill>
                <a:latin typeface="Futura BT" panose="020B0502020204020303" pitchFamily="34" charset="0"/>
              </a:rPr>
              <a:t>diabetes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AD56566-98F4-CF98-70EF-6E3FAFB81A96}"/>
              </a:ext>
            </a:extLst>
          </p:cNvPr>
          <p:cNvSpPr txBox="1"/>
          <p:nvPr/>
        </p:nvSpPr>
        <p:spPr>
          <a:xfrm>
            <a:off x="184059" y="6339654"/>
            <a:ext cx="28200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rgbClr val="FFFFFF"/>
                </a:solidFill>
                <a:latin typeface="Futura BT" panose="020B0502020204020303" pitchFamily="34" charset="0"/>
              </a:rPr>
              <a:t>Nome do Apresentador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676DC60-2C28-7541-809E-213FB86CEC95}"/>
              </a:ext>
            </a:extLst>
          </p:cNvPr>
          <p:cNvSpPr txBox="1"/>
          <p:nvPr/>
        </p:nvSpPr>
        <p:spPr>
          <a:xfrm>
            <a:off x="910803" y="2618445"/>
            <a:ext cx="694600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chemeClr val="bg1"/>
                </a:solidFill>
                <a:latin typeface="Arial Black" panose="020B0A04020102020204" pitchFamily="34" charset="0"/>
              </a:rPr>
              <a:t>TEMPLATE+</a:t>
            </a:r>
          </a:p>
        </p:txBody>
      </p:sp>
    </p:spTree>
    <p:extLst>
      <p:ext uri="{BB962C8B-B14F-4D97-AF65-F5344CB8AC3E}">
        <p14:creationId xmlns:p14="http://schemas.microsoft.com/office/powerpoint/2010/main" val="1669745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A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1B967E-2BFA-088E-7520-EBD72079A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Círculo azul e diabetes: origem e significado do símbolo - Dra. Suzana  Vieira">
            <a:extLst>
              <a:ext uri="{FF2B5EF4-FFF2-40B4-BE49-F238E27FC236}">
                <a16:creationId xmlns:a16="http://schemas.microsoft.com/office/drawing/2014/main" id="{18D88887-1BEB-7419-CC3C-6B7FF2E811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0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4987" y="170151"/>
            <a:ext cx="1118686" cy="111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m 10" descr="Ícone&#10;&#10;O conteúdo gerado por IA pode estar incorreto.">
            <a:extLst>
              <a:ext uri="{FF2B5EF4-FFF2-40B4-BE49-F238E27FC236}">
                <a16:creationId xmlns:a16="http://schemas.microsoft.com/office/drawing/2014/main" id="{61ACA35C-8A48-0529-8506-53F87432BBB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272" y="595932"/>
            <a:ext cx="6858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3CA9EC70-BE0C-E8F9-B8BD-06D2A8D6AC27}"/>
              </a:ext>
            </a:extLst>
          </p:cNvPr>
          <p:cNvSpPr txBox="1"/>
          <p:nvPr/>
        </p:nvSpPr>
        <p:spPr>
          <a:xfrm>
            <a:off x="8542219" y="341634"/>
            <a:ext cx="33791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FFFFF"/>
                </a:solidFill>
                <a:latin typeface="Arial Black" panose="020B0A04020102020204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B913A31-1241-918D-F1A3-8FAF981519A5}"/>
              </a:ext>
            </a:extLst>
          </p:cNvPr>
          <p:cNvSpPr txBox="1"/>
          <p:nvPr/>
        </p:nvSpPr>
        <p:spPr>
          <a:xfrm>
            <a:off x="10345596" y="1095687"/>
            <a:ext cx="1492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00171F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pic>
        <p:nvPicPr>
          <p:cNvPr id="5" name="Imagem 4" descr="Garrafa de plástico&#10;&#10;O conteúdo gerado por IA pode estar incorreto.">
            <a:extLst>
              <a:ext uri="{FF2B5EF4-FFF2-40B4-BE49-F238E27FC236}">
                <a16:creationId xmlns:a16="http://schemas.microsoft.com/office/drawing/2014/main" id="{2DA7ECB2-CC70-853A-3A4E-605FB25469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32454" y="1223735"/>
            <a:ext cx="7253127" cy="4835418"/>
          </a:xfrm>
          <a:prstGeom prst="rect">
            <a:avLst/>
          </a:prstGeom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8D785B38-41B1-9813-4105-6CFB467EBF8B}"/>
              </a:ext>
            </a:extLst>
          </p:cNvPr>
          <p:cNvSpPr/>
          <p:nvPr/>
        </p:nvSpPr>
        <p:spPr>
          <a:xfrm>
            <a:off x="3152436" y="489513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00A8E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FFFFFF"/>
                </a:solidFill>
                <a:latin typeface="Arial Black" panose="020B0A04020102020204" pitchFamily="34" charset="0"/>
              </a:rPr>
              <a:t>Título 01</a:t>
            </a:r>
          </a:p>
          <a:p>
            <a:r>
              <a:rPr lang="pt-BR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sobre</a:t>
            </a: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5492AC1B-B479-1429-5493-D975741D167B}"/>
              </a:ext>
            </a:extLst>
          </p:cNvPr>
          <p:cNvSpPr/>
          <p:nvPr/>
        </p:nvSpPr>
        <p:spPr>
          <a:xfrm>
            <a:off x="3890463" y="1696346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00A8E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FFFFFF"/>
                </a:solidFill>
                <a:latin typeface="Arial Black" panose="020B0A04020102020204" pitchFamily="34" charset="0"/>
              </a:rPr>
              <a:t>Título 02</a:t>
            </a:r>
          </a:p>
          <a:p>
            <a:r>
              <a:rPr lang="pt-BR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sobre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336BA2CE-E2C3-6378-FF2A-90F635B52037}"/>
              </a:ext>
            </a:extLst>
          </p:cNvPr>
          <p:cNvSpPr/>
          <p:nvPr/>
        </p:nvSpPr>
        <p:spPr>
          <a:xfrm>
            <a:off x="4628490" y="2903179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00A8E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FFFFFF"/>
                </a:solidFill>
                <a:latin typeface="Arial Black" panose="020B0A04020102020204" pitchFamily="34" charset="0"/>
              </a:rPr>
              <a:t>Título 03</a:t>
            </a:r>
          </a:p>
          <a:p>
            <a:r>
              <a:rPr lang="pt-BR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sobre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884C8B23-7D04-CC99-6E56-83C1D336D6F1}"/>
              </a:ext>
            </a:extLst>
          </p:cNvPr>
          <p:cNvSpPr/>
          <p:nvPr/>
        </p:nvSpPr>
        <p:spPr>
          <a:xfrm>
            <a:off x="3890463" y="4110012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00A8E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FFFFFF"/>
                </a:solidFill>
                <a:latin typeface="Arial Black" panose="020B0A04020102020204" pitchFamily="34" charset="0"/>
              </a:rPr>
              <a:t>Título 04</a:t>
            </a:r>
          </a:p>
          <a:p>
            <a:r>
              <a:rPr lang="pt-BR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sobre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76BAC410-B48A-A341-848A-6093A3D58871}"/>
              </a:ext>
            </a:extLst>
          </p:cNvPr>
          <p:cNvSpPr/>
          <p:nvPr/>
        </p:nvSpPr>
        <p:spPr>
          <a:xfrm>
            <a:off x="3152436" y="5316845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00A8E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FFFFFF"/>
                </a:solidFill>
                <a:latin typeface="Arial Black" panose="020B0A04020102020204" pitchFamily="34" charset="0"/>
              </a:rPr>
              <a:t>Título 05</a:t>
            </a:r>
          </a:p>
          <a:p>
            <a:r>
              <a:rPr lang="pt-BR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sobre</a:t>
            </a:r>
          </a:p>
        </p:txBody>
      </p:sp>
    </p:spTree>
    <p:extLst>
      <p:ext uri="{BB962C8B-B14F-4D97-AF65-F5344CB8AC3E}">
        <p14:creationId xmlns:p14="http://schemas.microsoft.com/office/powerpoint/2010/main" val="4122295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0679C2-7393-05E8-9B69-4F389ABB6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iabetes: principais sinais e cuidados após o diagnóstico | Vida Saudável -  Einstein">
            <a:extLst>
              <a:ext uri="{FF2B5EF4-FFF2-40B4-BE49-F238E27FC236}">
                <a16:creationId xmlns:a16="http://schemas.microsoft.com/office/drawing/2014/main" id="{8F2E0D58-37E4-BDE0-0F33-8D7CD3DDA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879" y="-685"/>
            <a:ext cx="9798121" cy="6858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35503037-BE3B-E5F9-D473-0CF703470BA6}"/>
              </a:ext>
            </a:extLst>
          </p:cNvPr>
          <p:cNvSpPr/>
          <p:nvPr/>
        </p:nvSpPr>
        <p:spPr>
          <a:xfrm>
            <a:off x="0" y="-685"/>
            <a:ext cx="12192000" cy="6858685"/>
          </a:xfrm>
          <a:prstGeom prst="rect">
            <a:avLst/>
          </a:prstGeom>
          <a:gradFill flip="none" rotWithShape="1">
            <a:gsLst>
              <a:gs pos="27000">
                <a:srgbClr val="FFFFFF"/>
              </a:gs>
              <a:gs pos="57000">
                <a:srgbClr val="FFFFFF">
                  <a:alpha val="86000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0" name="Imagem 9" descr="Ícone&#10;&#10;O conteúdo gerado por IA pode estar incorreto.">
            <a:extLst>
              <a:ext uri="{FF2B5EF4-FFF2-40B4-BE49-F238E27FC236}">
                <a16:creationId xmlns:a16="http://schemas.microsoft.com/office/drawing/2014/main" id="{F0372026-5422-1CD1-7928-06CE7EF84B7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157" y="-843604"/>
            <a:ext cx="6858000" cy="6858000"/>
          </a:xfrm>
          <a:prstGeom prst="rect">
            <a:avLst/>
          </a:prstGeom>
        </p:spPr>
      </p:pic>
      <p:pic>
        <p:nvPicPr>
          <p:cNvPr id="1028" name="Picture 4" descr="Círculo azul e diabetes: origem e significado do símbolo - Dra. Suzana  Vieira">
            <a:extLst>
              <a:ext uri="{FF2B5EF4-FFF2-40B4-BE49-F238E27FC236}">
                <a16:creationId xmlns:a16="http://schemas.microsoft.com/office/drawing/2014/main" id="{09221D3E-AE4B-6D99-995F-1DCF9001D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91" y="181724"/>
            <a:ext cx="1482690" cy="1482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ADB69FFB-E814-83AD-A684-BA21A9DAE6AB}"/>
              </a:ext>
            </a:extLst>
          </p:cNvPr>
          <p:cNvSpPr txBox="1"/>
          <p:nvPr/>
        </p:nvSpPr>
        <p:spPr>
          <a:xfrm>
            <a:off x="1114003" y="2478661"/>
            <a:ext cx="529484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00A8E8"/>
                </a:solidFill>
                <a:latin typeface="Arial Black" panose="020B0A04020102020204" pitchFamily="34" charset="0"/>
              </a:rPr>
              <a:t>TÍTULO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556D09E-CB80-383E-89D8-8E37E1EE050F}"/>
              </a:ext>
            </a:extLst>
          </p:cNvPr>
          <p:cNvSpPr txBox="1"/>
          <p:nvPr/>
        </p:nvSpPr>
        <p:spPr>
          <a:xfrm>
            <a:off x="1160499" y="3632822"/>
            <a:ext cx="24256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003459"/>
                </a:solidFill>
                <a:latin typeface="Futura BT" panose="020B0502020204020303" pitchFamily="34" charset="0"/>
              </a:rPr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2854645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A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EF150D-9E17-52D5-E564-F9ADA5B6D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Ícone&#10;&#10;O conteúdo gerado por IA pode estar incorreto.">
            <a:extLst>
              <a:ext uri="{FF2B5EF4-FFF2-40B4-BE49-F238E27FC236}">
                <a16:creationId xmlns:a16="http://schemas.microsoft.com/office/drawing/2014/main" id="{947F5A65-4FF0-7CF2-AEB7-72911082A73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560" y="170151"/>
            <a:ext cx="6858000" cy="6858000"/>
          </a:xfrm>
          <a:prstGeom prst="rect">
            <a:avLst/>
          </a:prstGeom>
        </p:spPr>
      </p:pic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250C39F5-FA1B-9378-3751-874ACB341E16}"/>
              </a:ext>
            </a:extLst>
          </p:cNvPr>
          <p:cNvSpPr/>
          <p:nvPr/>
        </p:nvSpPr>
        <p:spPr>
          <a:xfrm>
            <a:off x="132017" y="3665443"/>
            <a:ext cx="1152000" cy="181224"/>
          </a:xfrm>
          <a:prstGeom prst="roundRect">
            <a:avLst>
              <a:gd name="adj" fmla="val 50000"/>
            </a:avLst>
          </a:prstGeom>
          <a:solidFill>
            <a:srgbClr val="00A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C4ECEC0A-9032-3BED-26C5-0EB34FC4DAD1}"/>
              </a:ext>
            </a:extLst>
          </p:cNvPr>
          <p:cNvSpPr/>
          <p:nvPr/>
        </p:nvSpPr>
        <p:spPr>
          <a:xfrm>
            <a:off x="1208702" y="3665443"/>
            <a:ext cx="1908000" cy="181224"/>
          </a:xfrm>
          <a:prstGeom prst="roundRect">
            <a:avLst>
              <a:gd name="adj" fmla="val 50000"/>
            </a:avLst>
          </a:prstGeom>
          <a:solidFill>
            <a:srgbClr val="00A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71937A18-E0E0-AA65-5820-C5D073730B8E}"/>
              </a:ext>
            </a:extLst>
          </p:cNvPr>
          <p:cNvSpPr/>
          <p:nvPr/>
        </p:nvSpPr>
        <p:spPr>
          <a:xfrm>
            <a:off x="3042197" y="3665443"/>
            <a:ext cx="1908000" cy="181224"/>
          </a:xfrm>
          <a:prstGeom prst="roundRect">
            <a:avLst>
              <a:gd name="adj" fmla="val 50000"/>
            </a:avLst>
          </a:prstGeom>
          <a:solidFill>
            <a:srgbClr val="00A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A64FC872-9E34-A08E-2C98-6BBF54D52E63}"/>
              </a:ext>
            </a:extLst>
          </p:cNvPr>
          <p:cNvSpPr/>
          <p:nvPr/>
        </p:nvSpPr>
        <p:spPr>
          <a:xfrm>
            <a:off x="5044560" y="3665443"/>
            <a:ext cx="1908000" cy="181224"/>
          </a:xfrm>
          <a:prstGeom prst="roundRect">
            <a:avLst>
              <a:gd name="adj" fmla="val 50000"/>
            </a:avLst>
          </a:prstGeom>
          <a:solidFill>
            <a:srgbClr val="00A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6E2C3064-AEE9-95D1-1B83-4F452771C0AD}"/>
              </a:ext>
            </a:extLst>
          </p:cNvPr>
          <p:cNvSpPr/>
          <p:nvPr/>
        </p:nvSpPr>
        <p:spPr>
          <a:xfrm>
            <a:off x="7046923" y="3665443"/>
            <a:ext cx="1908000" cy="181224"/>
          </a:xfrm>
          <a:prstGeom prst="roundRect">
            <a:avLst>
              <a:gd name="adj" fmla="val 50000"/>
            </a:avLst>
          </a:prstGeom>
          <a:solidFill>
            <a:srgbClr val="00A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1625D611-18AA-9592-AAA0-17E9FA734B11}"/>
              </a:ext>
            </a:extLst>
          </p:cNvPr>
          <p:cNvSpPr/>
          <p:nvPr/>
        </p:nvSpPr>
        <p:spPr>
          <a:xfrm>
            <a:off x="9049286" y="3665443"/>
            <a:ext cx="1908000" cy="181224"/>
          </a:xfrm>
          <a:prstGeom prst="roundRect">
            <a:avLst>
              <a:gd name="adj" fmla="val 50000"/>
            </a:avLst>
          </a:prstGeom>
          <a:solidFill>
            <a:srgbClr val="00A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2E6A1016-E773-AD48-F039-A1897EDB8650}"/>
              </a:ext>
            </a:extLst>
          </p:cNvPr>
          <p:cNvSpPr/>
          <p:nvPr/>
        </p:nvSpPr>
        <p:spPr>
          <a:xfrm>
            <a:off x="11000279" y="3665443"/>
            <a:ext cx="936000" cy="181224"/>
          </a:xfrm>
          <a:prstGeom prst="roundRect">
            <a:avLst>
              <a:gd name="adj" fmla="val 50000"/>
            </a:avLst>
          </a:prstGeom>
          <a:solidFill>
            <a:srgbClr val="00A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Picture 4" descr="Círculo azul e diabetes: origem e significado do símbolo - Dra. Suzana  Vieira">
            <a:extLst>
              <a:ext uri="{FF2B5EF4-FFF2-40B4-BE49-F238E27FC236}">
                <a16:creationId xmlns:a16="http://schemas.microsoft.com/office/drawing/2014/main" id="{A1FE6609-6BB2-66CD-5985-67A1757E1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20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21" y="170151"/>
            <a:ext cx="1118686" cy="111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Agrupar 22">
            <a:extLst>
              <a:ext uri="{FF2B5EF4-FFF2-40B4-BE49-F238E27FC236}">
                <a16:creationId xmlns:a16="http://schemas.microsoft.com/office/drawing/2014/main" id="{B991EFF4-8DCB-63BF-F02E-067CB1EDF16F}"/>
              </a:ext>
            </a:extLst>
          </p:cNvPr>
          <p:cNvGrpSpPr/>
          <p:nvPr/>
        </p:nvGrpSpPr>
        <p:grpSpPr>
          <a:xfrm>
            <a:off x="1033575" y="2596044"/>
            <a:ext cx="219075" cy="1160011"/>
            <a:chOff x="1033575" y="2596044"/>
            <a:chExt cx="219075" cy="1160011"/>
          </a:xfrm>
          <a:solidFill>
            <a:srgbClr val="00A8E8"/>
          </a:solidFill>
        </p:grpSpPr>
        <p:cxnSp>
          <p:nvCxnSpPr>
            <p:cNvPr id="21" name="Conector reto 20">
              <a:extLst>
                <a:ext uri="{FF2B5EF4-FFF2-40B4-BE49-F238E27FC236}">
                  <a16:creationId xmlns:a16="http://schemas.microsoft.com/office/drawing/2014/main" id="{70DA5EAB-9E4A-C322-5B20-321FF39444BB}"/>
                </a:ext>
              </a:extLst>
            </p:cNvPr>
            <p:cNvCxnSpPr/>
            <p:nvPr/>
          </p:nvCxnSpPr>
          <p:spPr>
            <a:xfrm flipV="1">
              <a:off x="1143113" y="2815119"/>
              <a:ext cx="0" cy="940936"/>
            </a:xfrm>
            <a:prstGeom prst="line">
              <a:avLst/>
            </a:prstGeom>
            <a:grpFill/>
            <a:ln w="76200">
              <a:solidFill>
                <a:srgbClr val="00A8E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AEB1266B-0A23-BD70-F2EF-E85A35B64163}"/>
                </a:ext>
              </a:extLst>
            </p:cNvPr>
            <p:cNvSpPr/>
            <p:nvPr/>
          </p:nvSpPr>
          <p:spPr>
            <a:xfrm>
              <a:off x="1033575" y="2596044"/>
              <a:ext cx="219075" cy="219075"/>
            </a:xfrm>
            <a:prstGeom prst="ellipse">
              <a:avLst/>
            </a:prstGeom>
            <a:grpFill/>
            <a:ln>
              <a:solidFill>
                <a:srgbClr val="007EA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FC06E019-FFD8-08E5-F141-A40F469F132D}"/>
              </a:ext>
            </a:extLst>
          </p:cNvPr>
          <p:cNvGrpSpPr/>
          <p:nvPr/>
        </p:nvGrpSpPr>
        <p:grpSpPr>
          <a:xfrm>
            <a:off x="4904508" y="2596044"/>
            <a:ext cx="219075" cy="1160011"/>
            <a:chOff x="1033575" y="2596044"/>
            <a:chExt cx="219075" cy="1160011"/>
          </a:xfrm>
          <a:solidFill>
            <a:srgbClr val="00A8E8"/>
          </a:solidFill>
        </p:grpSpPr>
        <p:cxnSp>
          <p:nvCxnSpPr>
            <p:cNvPr id="25" name="Conector reto 24">
              <a:extLst>
                <a:ext uri="{FF2B5EF4-FFF2-40B4-BE49-F238E27FC236}">
                  <a16:creationId xmlns:a16="http://schemas.microsoft.com/office/drawing/2014/main" id="{783C9530-921B-5787-FDD3-558D38D6C9D1}"/>
                </a:ext>
              </a:extLst>
            </p:cNvPr>
            <p:cNvCxnSpPr/>
            <p:nvPr/>
          </p:nvCxnSpPr>
          <p:spPr>
            <a:xfrm flipV="1">
              <a:off x="1143113" y="2815119"/>
              <a:ext cx="0" cy="940936"/>
            </a:xfrm>
            <a:prstGeom prst="line">
              <a:avLst/>
            </a:prstGeom>
            <a:grpFill/>
            <a:ln w="76200">
              <a:solidFill>
                <a:srgbClr val="00A8E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F9076F39-69A3-136E-5C28-9A99ED55CBD9}"/>
                </a:ext>
              </a:extLst>
            </p:cNvPr>
            <p:cNvSpPr/>
            <p:nvPr/>
          </p:nvSpPr>
          <p:spPr>
            <a:xfrm>
              <a:off x="1033575" y="2596044"/>
              <a:ext cx="219075" cy="219075"/>
            </a:xfrm>
            <a:prstGeom prst="ellipse">
              <a:avLst/>
            </a:prstGeom>
            <a:grpFill/>
            <a:ln>
              <a:solidFill>
                <a:srgbClr val="007EA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F0B3785E-6384-A418-3365-4A78C7BB450C}"/>
              </a:ext>
            </a:extLst>
          </p:cNvPr>
          <p:cNvGrpSpPr/>
          <p:nvPr/>
        </p:nvGrpSpPr>
        <p:grpSpPr>
          <a:xfrm>
            <a:off x="8787218" y="2596044"/>
            <a:ext cx="219075" cy="1160011"/>
            <a:chOff x="1033575" y="2596044"/>
            <a:chExt cx="219075" cy="1160011"/>
          </a:xfrm>
          <a:solidFill>
            <a:srgbClr val="00A8E8"/>
          </a:solidFill>
        </p:grpSpPr>
        <p:cxnSp>
          <p:nvCxnSpPr>
            <p:cNvPr id="28" name="Conector reto 27">
              <a:extLst>
                <a:ext uri="{FF2B5EF4-FFF2-40B4-BE49-F238E27FC236}">
                  <a16:creationId xmlns:a16="http://schemas.microsoft.com/office/drawing/2014/main" id="{F034FB43-1535-7814-8752-83EF59551AA9}"/>
                </a:ext>
              </a:extLst>
            </p:cNvPr>
            <p:cNvCxnSpPr/>
            <p:nvPr/>
          </p:nvCxnSpPr>
          <p:spPr>
            <a:xfrm flipV="1">
              <a:off x="1143113" y="2815119"/>
              <a:ext cx="0" cy="940936"/>
            </a:xfrm>
            <a:prstGeom prst="line">
              <a:avLst/>
            </a:prstGeom>
            <a:grpFill/>
            <a:ln w="76200">
              <a:solidFill>
                <a:srgbClr val="00A8E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Elipse 28">
              <a:extLst>
                <a:ext uri="{FF2B5EF4-FFF2-40B4-BE49-F238E27FC236}">
                  <a16:creationId xmlns:a16="http://schemas.microsoft.com/office/drawing/2014/main" id="{C4EF3B64-D373-7B6F-FEFF-E6F3EEBD1153}"/>
                </a:ext>
              </a:extLst>
            </p:cNvPr>
            <p:cNvSpPr/>
            <p:nvPr/>
          </p:nvSpPr>
          <p:spPr>
            <a:xfrm>
              <a:off x="1033575" y="2596044"/>
              <a:ext cx="219075" cy="219075"/>
            </a:xfrm>
            <a:prstGeom prst="ellipse">
              <a:avLst/>
            </a:prstGeom>
            <a:grpFill/>
            <a:ln>
              <a:solidFill>
                <a:srgbClr val="007EA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8E14F4B8-52DD-D368-0AFA-34FBB2449A5A}"/>
              </a:ext>
            </a:extLst>
          </p:cNvPr>
          <p:cNvGrpSpPr/>
          <p:nvPr/>
        </p:nvGrpSpPr>
        <p:grpSpPr>
          <a:xfrm flipV="1">
            <a:off x="2977856" y="3756055"/>
            <a:ext cx="219075" cy="1160011"/>
            <a:chOff x="1033575" y="2596044"/>
            <a:chExt cx="219075" cy="1160011"/>
          </a:xfrm>
          <a:solidFill>
            <a:srgbClr val="00A8E8"/>
          </a:solidFill>
        </p:grpSpPr>
        <p:cxnSp>
          <p:nvCxnSpPr>
            <p:cNvPr id="31" name="Conector reto 30">
              <a:extLst>
                <a:ext uri="{FF2B5EF4-FFF2-40B4-BE49-F238E27FC236}">
                  <a16:creationId xmlns:a16="http://schemas.microsoft.com/office/drawing/2014/main" id="{22343445-989C-DE49-BCFF-D3930F7D62DD}"/>
                </a:ext>
              </a:extLst>
            </p:cNvPr>
            <p:cNvCxnSpPr/>
            <p:nvPr/>
          </p:nvCxnSpPr>
          <p:spPr>
            <a:xfrm flipV="1">
              <a:off x="1143113" y="2815119"/>
              <a:ext cx="0" cy="940936"/>
            </a:xfrm>
            <a:prstGeom prst="line">
              <a:avLst/>
            </a:prstGeom>
            <a:grpFill/>
            <a:ln w="76200">
              <a:solidFill>
                <a:srgbClr val="00A8E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Elipse 31">
              <a:extLst>
                <a:ext uri="{FF2B5EF4-FFF2-40B4-BE49-F238E27FC236}">
                  <a16:creationId xmlns:a16="http://schemas.microsoft.com/office/drawing/2014/main" id="{2B58F849-931C-8087-5894-F66143B4E354}"/>
                </a:ext>
              </a:extLst>
            </p:cNvPr>
            <p:cNvSpPr/>
            <p:nvPr/>
          </p:nvSpPr>
          <p:spPr>
            <a:xfrm>
              <a:off x="1033575" y="2596044"/>
              <a:ext cx="219075" cy="219075"/>
            </a:xfrm>
            <a:prstGeom prst="ellipse">
              <a:avLst/>
            </a:prstGeom>
            <a:grpFill/>
            <a:ln>
              <a:solidFill>
                <a:srgbClr val="007EA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221723D6-8846-273D-8DAC-1D3A574E9A1E}"/>
              </a:ext>
            </a:extLst>
          </p:cNvPr>
          <p:cNvGrpSpPr/>
          <p:nvPr/>
        </p:nvGrpSpPr>
        <p:grpSpPr>
          <a:xfrm flipV="1">
            <a:off x="6839856" y="3756055"/>
            <a:ext cx="219075" cy="1160011"/>
            <a:chOff x="1033575" y="2596044"/>
            <a:chExt cx="219075" cy="1160011"/>
          </a:xfrm>
          <a:solidFill>
            <a:srgbClr val="00A8E8"/>
          </a:solidFill>
        </p:grpSpPr>
        <p:cxnSp>
          <p:nvCxnSpPr>
            <p:cNvPr id="34" name="Conector reto 33">
              <a:extLst>
                <a:ext uri="{FF2B5EF4-FFF2-40B4-BE49-F238E27FC236}">
                  <a16:creationId xmlns:a16="http://schemas.microsoft.com/office/drawing/2014/main" id="{6E6C0991-27AE-FC20-C350-0F3121C59BD0}"/>
                </a:ext>
              </a:extLst>
            </p:cNvPr>
            <p:cNvCxnSpPr/>
            <p:nvPr/>
          </p:nvCxnSpPr>
          <p:spPr>
            <a:xfrm flipV="1">
              <a:off x="1143113" y="2815119"/>
              <a:ext cx="0" cy="940936"/>
            </a:xfrm>
            <a:prstGeom prst="line">
              <a:avLst/>
            </a:prstGeom>
            <a:grpFill/>
            <a:ln w="76200">
              <a:solidFill>
                <a:srgbClr val="00A8E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Elipse 34">
              <a:extLst>
                <a:ext uri="{FF2B5EF4-FFF2-40B4-BE49-F238E27FC236}">
                  <a16:creationId xmlns:a16="http://schemas.microsoft.com/office/drawing/2014/main" id="{2B2BFF9B-6704-EEA4-35ED-29739241FFA3}"/>
                </a:ext>
              </a:extLst>
            </p:cNvPr>
            <p:cNvSpPr/>
            <p:nvPr/>
          </p:nvSpPr>
          <p:spPr>
            <a:xfrm>
              <a:off x="1033575" y="2596044"/>
              <a:ext cx="219075" cy="219075"/>
            </a:xfrm>
            <a:prstGeom prst="ellipse">
              <a:avLst/>
            </a:prstGeom>
            <a:grpFill/>
            <a:ln>
              <a:solidFill>
                <a:srgbClr val="007EA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6" name="Agrupar 35">
            <a:extLst>
              <a:ext uri="{FF2B5EF4-FFF2-40B4-BE49-F238E27FC236}">
                <a16:creationId xmlns:a16="http://schemas.microsoft.com/office/drawing/2014/main" id="{7E3DCC7D-490F-B569-5B1A-CDAEA0AD6D6F}"/>
              </a:ext>
            </a:extLst>
          </p:cNvPr>
          <p:cNvGrpSpPr/>
          <p:nvPr/>
        </p:nvGrpSpPr>
        <p:grpSpPr>
          <a:xfrm flipV="1">
            <a:off x="10731499" y="3756055"/>
            <a:ext cx="219075" cy="1160011"/>
            <a:chOff x="1033575" y="2596044"/>
            <a:chExt cx="219075" cy="1160011"/>
          </a:xfrm>
          <a:solidFill>
            <a:srgbClr val="00A8E8"/>
          </a:solidFill>
        </p:grpSpPr>
        <p:cxnSp>
          <p:nvCxnSpPr>
            <p:cNvPr id="37" name="Conector reto 36">
              <a:extLst>
                <a:ext uri="{FF2B5EF4-FFF2-40B4-BE49-F238E27FC236}">
                  <a16:creationId xmlns:a16="http://schemas.microsoft.com/office/drawing/2014/main" id="{42710430-14CE-84F5-0319-6EE181BBC6C2}"/>
                </a:ext>
              </a:extLst>
            </p:cNvPr>
            <p:cNvCxnSpPr/>
            <p:nvPr/>
          </p:nvCxnSpPr>
          <p:spPr>
            <a:xfrm flipV="1">
              <a:off x="1143113" y="2815119"/>
              <a:ext cx="0" cy="940936"/>
            </a:xfrm>
            <a:prstGeom prst="line">
              <a:avLst/>
            </a:prstGeom>
            <a:grpFill/>
            <a:ln w="76200">
              <a:solidFill>
                <a:srgbClr val="00A8E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Elipse 37">
              <a:extLst>
                <a:ext uri="{FF2B5EF4-FFF2-40B4-BE49-F238E27FC236}">
                  <a16:creationId xmlns:a16="http://schemas.microsoft.com/office/drawing/2014/main" id="{242561C8-CD11-CE8D-8C88-6CFFA3225463}"/>
                </a:ext>
              </a:extLst>
            </p:cNvPr>
            <p:cNvSpPr/>
            <p:nvPr/>
          </p:nvSpPr>
          <p:spPr>
            <a:xfrm>
              <a:off x="1033575" y="2596044"/>
              <a:ext cx="219075" cy="219075"/>
            </a:xfrm>
            <a:prstGeom prst="ellipse">
              <a:avLst/>
            </a:prstGeom>
            <a:grpFill/>
            <a:ln>
              <a:solidFill>
                <a:srgbClr val="007EA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4" name="CaixaDeTexto 3">
            <a:extLst>
              <a:ext uri="{FF2B5EF4-FFF2-40B4-BE49-F238E27FC236}">
                <a16:creationId xmlns:a16="http://schemas.microsoft.com/office/drawing/2014/main" id="{5D5666EF-49A1-5C90-1695-957DF0016743}"/>
              </a:ext>
            </a:extLst>
          </p:cNvPr>
          <p:cNvSpPr txBox="1"/>
          <p:nvPr/>
        </p:nvSpPr>
        <p:spPr>
          <a:xfrm>
            <a:off x="816053" y="341634"/>
            <a:ext cx="33791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FFFFF"/>
                </a:solidFill>
                <a:latin typeface="Arial Black" panose="020B0A04020102020204" pitchFamily="34" charset="0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B4262DB-D3C7-D7A4-B36C-BD268F3C7D7D}"/>
              </a:ext>
            </a:extLst>
          </p:cNvPr>
          <p:cNvSpPr txBox="1"/>
          <p:nvPr/>
        </p:nvSpPr>
        <p:spPr>
          <a:xfrm>
            <a:off x="2619430" y="1095687"/>
            <a:ext cx="1492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00171F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4339CB11-68E6-F16C-8BE3-FF0884067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053" y="3429000"/>
            <a:ext cx="654121" cy="65412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76AAC5E6-B113-B466-14A3-F9ED81ACFA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3185" y="3428999"/>
            <a:ext cx="654121" cy="65412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DA05F172-2905-91C5-11F4-F1C0F077CD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0317" y="3428998"/>
            <a:ext cx="654121" cy="65412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71283466-3652-E2C6-2193-41C5554BBE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7449" y="3428997"/>
            <a:ext cx="654121" cy="65412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75643B5D-4E24-82FB-B549-A5F72AC4A2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4581" y="3428996"/>
            <a:ext cx="654121" cy="65412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C9747B9D-A2E2-ADE5-651F-083F74BFA1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1713" y="3428995"/>
            <a:ext cx="654121" cy="65412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32FD9DA8-5E8C-3E75-F0E1-E23AA766C4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357" y="1997437"/>
            <a:ext cx="438150" cy="438150"/>
          </a:xfrm>
          <a:prstGeom prst="rect">
            <a:avLst/>
          </a:prstGeom>
        </p:spPr>
      </p:pic>
      <p:pic>
        <p:nvPicPr>
          <p:cNvPr id="41" name="Imagem 40">
            <a:extLst>
              <a:ext uri="{FF2B5EF4-FFF2-40B4-BE49-F238E27FC236}">
                <a16:creationId xmlns:a16="http://schemas.microsoft.com/office/drawing/2014/main" id="{8CF70DD0-3FFC-19A8-D3FB-7736749EBB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8630" y="5041349"/>
            <a:ext cx="438150" cy="438150"/>
          </a:xfrm>
          <a:prstGeom prst="rect">
            <a:avLst/>
          </a:prstGeom>
        </p:spPr>
      </p:pic>
      <p:pic>
        <p:nvPicPr>
          <p:cNvPr id="42" name="Imagem 41">
            <a:extLst>
              <a:ext uri="{FF2B5EF4-FFF2-40B4-BE49-F238E27FC236}">
                <a16:creationId xmlns:a16="http://schemas.microsoft.com/office/drawing/2014/main" id="{44D4B62C-C2A9-774F-73C3-F9F511AC88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16500" y="1997437"/>
            <a:ext cx="438150" cy="438150"/>
          </a:xfrm>
          <a:prstGeom prst="rect">
            <a:avLst/>
          </a:prstGeom>
        </p:spPr>
      </p:pic>
      <p:pic>
        <p:nvPicPr>
          <p:cNvPr id="43" name="Imagem 42">
            <a:extLst>
              <a:ext uri="{FF2B5EF4-FFF2-40B4-BE49-F238E27FC236}">
                <a16:creationId xmlns:a16="http://schemas.microsoft.com/office/drawing/2014/main" id="{C1E1F05B-2D46-665C-5874-A17048147FC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73873" y="5041349"/>
            <a:ext cx="438150" cy="438150"/>
          </a:xfrm>
          <a:prstGeom prst="rect">
            <a:avLst/>
          </a:prstGeom>
        </p:spPr>
      </p:pic>
      <p:pic>
        <p:nvPicPr>
          <p:cNvPr id="44" name="Imagem 43">
            <a:extLst>
              <a:ext uri="{FF2B5EF4-FFF2-40B4-BE49-F238E27FC236}">
                <a16:creationId xmlns:a16="http://schemas.microsoft.com/office/drawing/2014/main" id="{8437E811-F012-B4D9-00DF-4760376F9D4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83643" y="1997437"/>
            <a:ext cx="438150" cy="438150"/>
          </a:xfrm>
          <a:prstGeom prst="rect">
            <a:avLst/>
          </a:prstGeom>
        </p:spPr>
      </p:pic>
      <p:pic>
        <p:nvPicPr>
          <p:cNvPr id="45" name="Imagem 44">
            <a:extLst>
              <a:ext uri="{FF2B5EF4-FFF2-40B4-BE49-F238E27FC236}">
                <a16:creationId xmlns:a16="http://schemas.microsoft.com/office/drawing/2014/main" id="{F3CF46E1-4D18-D4DB-5D13-9CDD17A5B26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79116" y="5041349"/>
            <a:ext cx="438150" cy="438150"/>
          </a:xfrm>
          <a:prstGeom prst="rect">
            <a:avLst/>
          </a:prstGeom>
        </p:spPr>
      </p:pic>
      <p:sp>
        <p:nvSpPr>
          <p:cNvPr id="46" name="CaixaDeTexto 45">
            <a:extLst>
              <a:ext uri="{FF2B5EF4-FFF2-40B4-BE49-F238E27FC236}">
                <a16:creationId xmlns:a16="http://schemas.microsoft.com/office/drawing/2014/main" id="{AE07F089-60E2-A201-B9DA-6C14DE7985C9}"/>
              </a:ext>
            </a:extLst>
          </p:cNvPr>
          <p:cNvSpPr txBox="1"/>
          <p:nvPr/>
        </p:nvSpPr>
        <p:spPr>
          <a:xfrm>
            <a:off x="352912" y="4167139"/>
            <a:ext cx="1754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rgbClr val="FFFFFF"/>
                </a:solidFill>
                <a:latin typeface="Arial Black" panose="020B0A04020102020204" pitchFamily="34" charset="0"/>
              </a:rPr>
              <a:t>Assunto 01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F99986E8-6414-7C3A-79FA-4278CA546D36}"/>
              </a:ext>
            </a:extLst>
          </p:cNvPr>
          <p:cNvSpPr txBox="1"/>
          <p:nvPr/>
        </p:nvSpPr>
        <p:spPr>
          <a:xfrm>
            <a:off x="255384" y="4524577"/>
            <a:ext cx="182104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dirty="0">
                <a:solidFill>
                  <a:srgbClr val="00171F"/>
                </a:solidFill>
                <a:latin typeface="Futura BT" panose="020B0502020204020303" pitchFamily="34" charset="0"/>
              </a:rPr>
              <a:t>Pequeno texto sobre o assunto</a:t>
            </a: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00C5F17C-D882-E35D-4424-BB82D958AE16}"/>
              </a:ext>
            </a:extLst>
          </p:cNvPr>
          <p:cNvSpPr txBox="1"/>
          <p:nvPr/>
        </p:nvSpPr>
        <p:spPr>
          <a:xfrm>
            <a:off x="2287302" y="2377081"/>
            <a:ext cx="1754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rgbClr val="FFFFFF"/>
                </a:solidFill>
                <a:latin typeface="Arial Black" panose="020B0A04020102020204" pitchFamily="34" charset="0"/>
              </a:rPr>
              <a:t>Assunto 02</a:t>
            </a: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5A633DB6-2461-CFA9-F577-B2D8C9ECB817}"/>
              </a:ext>
            </a:extLst>
          </p:cNvPr>
          <p:cNvSpPr txBox="1"/>
          <p:nvPr/>
        </p:nvSpPr>
        <p:spPr>
          <a:xfrm>
            <a:off x="2189774" y="2734519"/>
            <a:ext cx="182104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dirty="0">
                <a:solidFill>
                  <a:srgbClr val="00171F"/>
                </a:solidFill>
                <a:latin typeface="Futura BT" panose="020B0502020204020303" pitchFamily="34" charset="0"/>
              </a:rPr>
              <a:t>Pequeno texto sobre o assunto</a:t>
            </a:r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3DB7629B-E9FB-2A16-8F02-9F2FF2C777EB}"/>
              </a:ext>
            </a:extLst>
          </p:cNvPr>
          <p:cNvSpPr txBox="1"/>
          <p:nvPr/>
        </p:nvSpPr>
        <p:spPr>
          <a:xfrm>
            <a:off x="4162339" y="4085491"/>
            <a:ext cx="1754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rgbClr val="FFFFFF"/>
                </a:solidFill>
                <a:latin typeface="Arial Black" panose="020B0A04020102020204" pitchFamily="34" charset="0"/>
              </a:rPr>
              <a:t>Assunto 03</a:t>
            </a: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21A2213C-1A3A-E570-7F80-9D3FD66AF303}"/>
              </a:ext>
            </a:extLst>
          </p:cNvPr>
          <p:cNvSpPr txBox="1"/>
          <p:nvPr/>
        </p:nvSpPr>
        <p:spPr>
          <a:xfrm>
            <a:off x="4064811" y="4442929"/>
            <a:ext cx="182104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dirty="0">
                <a:solidFill>
                  <a:srgbClr val="00171F"/>
                </a:solidFill>
                <a:latin typeface="Futura BT" panose="020B0502020204020303" pitchFamily="34" charset="0"/>
              </a:rPr>
              <a:t>Pequeno texto sobre o assunto</a:t>
            </a:r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7D6B5B5E-DE72-7952-F1D9-0A5313F56322}"/>
              </a:ext>
            </a:extLst>
          </p:cNvPr>
          <p:cNvSpPr txBox="1"/>
          <p:nvPr/>
        </p:nvSpPr>
        <p:spPr>
          <a:xfrm>
            <a:off x="6146260" y="2383151"/>
            <a:ext cx="1754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rgbClr val="FFFFFF"/>
                </a:solidFill>
                <a:latin typeface="Arial Black" panose="020B0A04020102020204" pitchFamily="34" charset="0"/>
              </a:rPr>
              <a:t>Assunto 04</a:t>
            </a: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AEDA050D-62A3-646A-A992-2B2AD13C84CD}"/>
              </a:ext>
            </a:extLst>
          </p:cNvPr>
          <p:cNvSpPr txBox="1"/>
          <p:nvPr/>
        </p:nvSpPr>
        <p:spPr>
          <a:xfrm>
            <a:off x="6048732" y="2740589"/>
            <a:ext cx="182104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dirty="0">
                <a:solidFill>
                  <a:srgbClr val="00171F"/>
                </a:solidFill>
                <a:latin typeface="Futura BT" panose="020B0502020204020303" pitchFamily="34" charset="0"/>
              </a:rPr>
              <a:t>Pequeno texto sobre o assunto</a:t>
            </a:r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0AFBF838-802F-D51C-9C88-246C8F98E371}"/>
              </a:ext>
            </a:extLst>
          </p:cNvPr>
          <p:cNvSpPr txBox="1"/>
          <p:nvPr/>
        </p:nvSpPr>
        <p:spPr>
          <a:xfrm>
            <a:off x="8084474" y="4085491"/>
            <a:ext cx="1754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rgbClr val="FFFFFF"/>
                </a:solidFill>
                <a:latin typeface="Arial Black" panose="020B0A04020102020204" pitchFamily="34" charset="0"/>
              </a:rPr>
              <a:t>Assunto 05</a:t>
            </a:r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34F47AF4-A507-E766-252F-9354ADDE4F2C}"/>
              </a:ext>
            </a:extLst>
          </p:cNvPr>
          <p:cNvSpPr txBox="1"/>
          <p:nvPr/>
        </p:nvSpPr>
        <p:spPr>
          <a:xfrm>
            <a:off x="7986946" y="4442929"/>
            <a:ext cx="182104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dirty="0">
                <a:solidFill>
                  <a:srgbClr val="00171F"/>
                </a:solidFill>
                <a:latin typeface="Futura BT" panose="020B0502020204020303" pitchFamily="34" charset="0"/>
              </a:rPr>
              <a:t>Pequeno texto sobre o assunto</a:t>
            </a: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2275C3AC-6615-C217-429E-5216097DA597}"/>
              </a:ext>
            </a:extLst>
          </p:cNvPr>
          <p:cNvSpPr txBox="1"/>
          <p:nvPr/>
        </p:nvSpPr>
        <p:spPr>
          <a:xfrm>
            <a:off x="10015704" y="2435587"/>
            <a:ext cx="1754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rgbClr val="FFFFFF"/>
                </a:solidFill>
                <a:latin typeface="Arial Black" panose="020B0A04020102020204" pitchFamily="34" charset="0"/>
              </a:rPr>
              <a:t>Assunto 06</a:t>
            </a: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508F02EA-AD99-B828-F0EE-0AC5618E6FFE}"/>
              </a:ext>
            </a:extLst>
          </p:cNvPr>
          <p:cNvSpPr txBox="1"/>
          <p:nvPr/>
        </p:nvSpPr>
        <p:spPr>
          <a:xfrm>
            <a:off x="9918176" y="2793025"/>
            <a:ext cx="182104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dirty="0">
                <a:solidFill>
                  <a:srgbClr val="00171F"/>
                </a:solidFill>
                <a:latin typeface="Futura BT" panose="020B0502020204020303" pitchFamily="34" charset="0"/>
              </a:rPr>
              <a:t>Pequeno texto sobre o assunto</a:t>
            </a:r>
          </a:p>
        </p:txBody>
      </p:sp>
    </p:spTree>
    <p:extLst>
      <p:ext uri="{BB962C8B-B14F-4D97-AF65-F5344CB8AC3E}">
        <p14:creationId xmlns:p14="http://schemas.microsoft.com/office/powerpoint/2010/main" val="1236844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00"/>
                            </p:stCondLst>
                            <p:childTnLst>
                              <p:par>
                                <p:cTn id="1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4" grpId="0"/>
      <p:bldP spid="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Círculo azul e diabetes: origem e significado do símbolo - Dra. Suzana  Vieira">
            <a:extLst>
              <a:ext uri="{FF2B5EF4-FFF2-40B4-BE49-F238E27FC236}">
                <a16:creationId xmlns:a16="http://schemas.microsoft.com/office/drawing/2014/main" id="{C3D3AD6B-6129-FA2E-9F52-8A1F96A8C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4987" y="170151"/>
            <a:ext cx="1118686" cy="111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m 10" descr="Ícone&#10;&#10;O conteúdo gerado por IA pode estar incorreto.">
            <a:extLst>
              <a:ext uri="{FF2B5EF4-FFF2-40B4-BE49-F238E27FC236}">
                <a16:creationId xmlns:a16="http://schemas.microsoft.com/office/drawing/2014/main" id="{C10F4143-C993-259B-68AA-741CDC11287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272" y="595932"/>
            <a:ext cx="6858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9F26D972-B25F-3A6A-09B1-488DA41A1FB5}"/>
              </a:ext>
            </a:extLst>
          </p:cNvPr>
          <p:cNvSpPr txBox="1"/>
          <p:nvPr/>
        </p:nvSpPr>
        <p:spPr>
          <a:xfrm>
            <a:off x="8542219" y="341634"/>
            <a:ext cx="33791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00A8E8"/>
                </a:solidFill>
                <a:latin typeface="Arial Black" panose="020B0A04020102020204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7D5439F-7001-44C0-084F-9D91C2469664}"/>
              </a:ext>
            </a:extLst>
          </p:cNvPr>
          <p:cNvSpPr txBox="1"/>
          <p:nvPr/>
        </p:nvSpPr>
        <p:spPr>
          <a:xfrm>
            <a:off x="10345596" y="1095687"/>
            <a:ext cx="1492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003459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pic>
        <p:nvPicPr>
          <p:cNvPr id="5" name="Imagem 4" descr="Garrafa de plástico&#10;&#10;O conteúdo gerado por IA pode estar incorreto.">
            <a:extLst>
              <a:ext uri="{FF2B5EF4-FFF2-40B4-BE49-F238E27FC236}">
                <a16:creationId xmlns:a16="http://schemas.microsoft.com/office/drawing/2014/main" id="{604904C7-51DE-A0BB-59BA-5D8BE2F91C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32454" y="1223735"/>
            <a:ext cx="7253127" cy="483541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093142CA-3FA5-1781-4E9F-DA0560D9D701}"/>
              </a:ext>
            </a:extLst>
          </p:cNvPr>
          <p:cNvSpPr/>
          <p:nvPr/>
        </p:nvSpPr>
        <p:spPr>
          <a:xfrm>
            <a:off x="3152436" y="489513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003459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FFFFFF"/>
                </a:solidFill>
                <a:latin typeface="Arial Black" panose="020B0A04020102020204" pitchFamily="34" charset="0"/>
              </a:rPr>
              <a:t>Título 01</a:t>
            </a:r>
          </a:p>
          <a:p>
            <a:r>
              <a:rPr lang="pt-BR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sobre</a:t>
            </a: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B28EF201-BC7B-363D-8D48-7D4C0A0999CE}"/>
              </a:ext>
            </a:extLst>
          </p:cNvPr>
          <p:cNvSpPr/>
          <p:nvPr/>
        </p:nvSpPr>
        <p:spPr>
          <a:xfrm>
            <a:off x="3890463" y="1696346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003459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FFFFFF"/>
                </a:solidFill>
                <a:latin typeface="Arial Black" panose="020B0A04020102020204" pitchFamily="34" charset="0"/>
              </a:rPr>
              <a:t>Título 02</a:t>
            </a:r>
          </a:p>
          <a:p>
            <a:r>
              <a:rPr lang="pt-BR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sobre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40EE459A-8A1E-6384-0115-FAC505D8BDC8}"/>
              </a:ext>
            </a:extLst>
          </p:cNvPr>
          <p:cNvSpPr/>
          <p:nvPr/>
        </p:nvSpPr>
        <p:spPr>
          <a:xfrm>
            <a:off x="4628490" y="2903179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003459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FFFFFF"/>
                </a:solidFill>
                <a:latin typeface="Arial Black" panose="020B0A04020102020204" pitchFamily="34" charset="0"/>
              </a:rPr>
              <a:t>Título 03</a:t>
            </a:r>
          </a:p>
          <a:p>
            <a:r>
              <a:rPr lang="pt-BR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sobre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E346E6C1-104A-27A5-9D4B-AD9AF09F08E8}"/>
              </a:ext>
            </a:extLst>
          </p:cNvPr>
          <p:cNvSpPr/>
          <p:nvPr/>
        </p:nvSpPr>
        <p:spPr>
          <a:xfrm>
            <a:off x="3890463" y="4110012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003459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FFFFFF"/>
                </a:solidFill>
                <a:latin typeface="Arial Black" panose="020B0A04020102020204" pitchFamily="34" charset="0"/>
              </a:rPr>
              <a:t>Título 04</a:t>
            </a:r>
          </a:p>
          <a:p>
            <a:r>
              <a:rPr lang="pt-BR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sobre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F683B8E6-F96C-DA9D-0961-F5AC1C684807}"/>
              </a:ext>
            </a:extLst>
          </p:cNvPr>
          <p:cNvSpPr/>
          <p:nvPr/>
        </p:nvSpPr>
        <p:spPr>
          <a:xfrm>
            <a:off x="3152436" y="5316845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003459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FFFFFF"/>
                </a:solidFill>
                <a:latin typeface="Arial Black" panose="020B0A04020102020204" pitchFamily="34" charset="0"/>
              </a:rPr>
              <a:t>Título 05</a:t>
            </a:r>
          </a:p>
          <a:p>
            <a:r>
              <a:rPr lang="pt-BR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sobre</a:t>
            </a:r>
          </a:p>
        </p:txBody>
      </p:sp>
    </p:spTree>
    <p:extLst>
      <p:ext uri="{BB962C8B-B14F-4D97-AF65-F5344CB8AC3E}">
        <p14:creationId xmlns:p14="http://schemas.microsoft.com/office/powerpoint/2010/main" val="1310642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A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045F29-7C33-37A0-10EC-4939731A0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írculo azul e diabetes: origem e significado do símbolo - Dra. Suzana  Vieira">
            <a:extLst>
              <a:ext uri="{FF2B5EF4-FFF2-40B4-BE49-F238E27FC236}">
                <a16:creationId xmlns:a16="http://schemas.microsoft.com/office/drawing/2014/main" id="{37276A2C-1957-3240-6082-5CDA459755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4987" y="170151"/>
            <a:ext cx="1118686" cy="111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 descr="Ícone&#10;&#10;O conteúdo gerado por IA pode estar incorreto.">
            <a:extLst>
              <a:ext uri="{FF2B5EF4-FFF2-40B4-BE49-F238E27FC236}">
                <a16:creationId xmlns:a16="http://schemas.microsoft.com/office/drawing/2014/main" id="{2CEBB94F-5259-7687-EEFC-7FDAF46F317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77290">
            <a:off x="399647" y="-2140164"/>
            <a:ext cx="68580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57F0CC5B-E17D-0C28-68C5-352C4F4F9083}"/>
              </a:ext>
            </a:extLst>
          </p:cNvPr>
          <p:cNvSpPr txBox="1"/>
          <p:nvPr/>
        </p:nvSpPr>
        <p:spPr>
          <a:xfrm>
            <a:off x="8542219" y="341634"/>
            <a:ext cx="33791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FFFFF"/>
                </a:solidFill>
                <a:latin typeface="Arial Black" panose="020B0A04020102020204" pitchFamily="34" charset="0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0C71EDA-D5E8-A806-82EC-72EB2F16A46C}"/>
              </a:ext>
            </a:extLst>
          </p:cNvPr>
          <p:cNvSpPr txBox="1"/>
          <p:nvPr/>
        </p:nvSpPr>
        <p:spPr>
          <a:xfrm>
            <a:off x="10345596" y="1095687"/>
            <a:ext cx="1492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00171F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87C269E-009C-4A82-8B0E-39D3148DC564}"/>
              </a:ext>
            </a:extLst>
          </p:cNvPr>
          <p:cNvSpPr txBox="1"/>
          <p:nvPr/>
        </p:nvSpPr>
        <p:spPr>
          <a:xfrm>
            <a:off x="418759" y="3075057"/>
            <a:ext cx="33153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FFFFFF"/>
                </a:solidFill>
                <a:latin typeface="Arial Black" panose="020B0A04020102020204" pitchFamily="34" charset="0"/>
              </a:rPr>
              <a:t>Assunto 01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F0B6550-E14A-FBD8-0658-B306DADA9F06}"/>
              </a:ext>
            </a:extLst>
          </p:cNvPr>
          <p:cNvSpPr txBox="1"/>
          <p:nvPr/>
        </p:nvSpPr>
        <p:spPr>
          <a:xfrm>
            <a:off x="418759" y="4181677"/>
            <a:ext cx="5294516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3600" dirty="0">
                <a:solidFill>
                  <a:srgbClr val="00171F"/>
                </a:solidFill>
                <a:latin typeface="Futura BT" panose="020B0502020204020303" pitchFamily="34" charset="0"/>
              </a:rPr>
              <a:t>Pequeno texto sobre o assunto. Não se esqueça de </a:t>
            </a:r>
            <a:r>
              <a:rPr lang="pt-BR" sz="3600" b="1" dirty="0">
                <a:solidFill>
                  <a:srgbClr val="FFFFFF"/>
                </a:solidFill>
                <a:latin typeface="Futura BT" panose="020B0502020204020303" pitchFamily="34" charset="0"/>
              </a:rPr>
              <a:t>destacar palavras importantes</a:t>
            </a:r>
            <a:r>
              <a:rPr lang="pt-BR" sz="3600" dirty="0">
                <a:solidFill>
                  <a:srgbClr val="00171F"/>
                </a:solidFill>
                <a:latin typeface="Futura BT" panose="020B0502020204020303" pitchFamily="34" charset="0"/>
              </a:rPr>
              <a:t>.</a:t>
            </a: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89227066-BA98-A3EA-8F20-AA4C4EA72087}"/>
              </a:ext>
            </a:extLst>
          </p:cNvPr>
          <p:cNvCxnSpPr/>
          <p:nvPr/>
        </p:nvCxnSpPr>
        <p:spPr>
          <a:xfrm>
            <a:off x="503731" y="3910632"/>
            <a:ext cx="1829141" cy="0"/>
          </a:xfrm>
          <a:prstGeom prst="line">
            <a:avLst/>
          </a:prstGeom>
          <a:ln w="57150">
            <a:solidFill>
              <a:srgbClr val="0034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0C75730-FB65-8EC5-24BD-3D4479B60001}"/>
              </a:ext>
            </a:extLst>
          </p:cNvPr>
          <p:cNvSpPr txBox="1"/>
          <p:nvPr/>
        </p:nvSpPr>
        <p:spPr>
          <a:xfrm>
            <a:off x="6436526" y="3075057"/>
            <a:ext cx="33153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FFFFFF"/>
                </a:solidFill>
                <a:latin typeface="Arial Black" panose="020B0A04020102020204" pitchFamily="34" charset="0"/>
              </a:rPr>
              <a:t>Assunto 02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379B650-D733-1683-E3F5-C15B6FD99E2D}"/>
              </a:ext>
            </a:extLst>
          </p:cNvPr>
          <p:cNvSpPr txBox="1"/>
          <p:nvPr/>
        </p:nvSpPr>
        <p:spPr>
          <a:xfrm>
            <a:off x="6436526" y="4181677"/>
            <a:ext cx="5294516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3600" dirty="0">
                <a:solidFill>
                  <a:srgbClr val="00171F"/>
                </a:solidFill>
                <a:latin typeface="Futura BT" panose="020B0502020204020303" pitchFamily="34" charset="0"/>
              </a:rPr>
              <a:t>Pequeno texto sobre o assunto. Não se esqueça de </a:t>
            </a:r>
            <a:r>
              <a:rPr lang="pt-BR" sz="3600" b="1" dirty="0">
                <a:solidFill>
                  <a:srgbClr val="FFFFFF"/>
                </a:solidFill>
                <a:latin typeface="Futura BT" panose="020B0502020204020303" pitchFamily="34" charset="0"/>
              </a:rPr>
              <a:t>destacar palavras importantes</a:t>
            </a:r>
            <a:r>
              <a:rPr lang="pt-BR" sz="3600" dirty="0">
                <a:solidFill>
                  <a:srgbClr val="00171F"/>
                </a:solidFill>
                <a:latin typeface="Futura BT" panose="020B0502020204020303" pitchFamily="34" charset="0"/>
              </a:rPr>
              <a:t>.</a:t>
            </a:r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D6939A3D-D3B9-96B8-6E95-DFC60410828A}"/>
              </a:ext>
            </a:extLst>
          </p:cNvPr>
          <p:cNvCxnSpPr/>
          <p:nvPr/>
        </p:nvCxnSpPr>
        <p:spPr>
          <a:xfrm>
            <a:off x="6521498" y="3910632"/>
            <a:ext cx="1829141" cy="0"/>
          </a:xfrm>
          <a:prstGeom prst="line">
            <a:avLst/>
          </a:prstGeom>
          <a:ln w="57150">
            <a:solidFill>
              <a:srgbClr val="0034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9890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0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72681C-F24D-93A6-ECAB-916F004A00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Ícone&#10;&#10;O conteúdo gerado por IA pode estar incorreto.">
            <a:extLst>
              <a:ext uri="{FF2B5EF4-FFF2-40B4-BE49-F238E27FC236}">
                <a16:creationId xmlns:a16="http://schemas.microsoft.com/office/drawing/2014/main" id="{EEB978C6-DB3D-DFB5-E3DD-31ACE22DADF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365" y="-109249"/>
            <a:ext cx="6858000" cy="6858000"/>
          </a:xfrm>
          <a:prstGeom prst="rect">
            <a:avLst/>
          </a:prstGeom>
        </p:spPr>
      </p:pic>
      <p:pic>
        <p:nvPicPr>
          <p:cNvPr id="2" name="Picture 4" descr="Círculo azul e diabetes: origem e significado do símbolo - Dra. Suzana  Vieira">
            <a:extLst>
              <a:ext uri="{FF2B5EF4-FFF2-40B4-BE49-F238E27FC236}">
                <a16:creationId xmlns:a16="http://schemas.microsoft.com/office/drawing/2014/main" id="{0D96AB45-22DF-2BBF-A00B-63F9DE2A40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21" y="170151"/>
            <a:ext cx="1118686" cy="111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0365B89C-EC89-B156-7252-6069AE572E61}"/>
              </a:ext>
            </a:extLst>
          </p:cNvPr>
          <p:cNvSpPr txBox="1"/>
          <p:nvPr/>
        </p:nvSpPr>
        <p:spPr>
          <a:xfrm>
            <a:off x="816053" y="341634"/>
            <a:ext cx="33791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00A8E8"/>
                </a:solidFill>
                <a:latin typeface="Arial Black" panose="020B0A0402010202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0D72E5F-B2F9-6D0E-DD0E-D7F66E82A8F4}"/>
              </a:ext>
            </a:extLst>
          </p:cNvPr>
          <p:cNvSpPr txBox="1"/>
          <p:nvPr/>
        </p:nvSpPr>
        <p:spPr>
          <a:xfrm>
            <a:off x="855244" y="1095687"/>
            <a:ext cx="1492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003459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B8970E42-64C8-BEC4-C360-74DD8A364498}"/>
              </a:ext>
            </a:extLst>
          </p:cNvPr>
          <p:cNvSpPr/>
          <p:nvPr/>
        </p:nvSpPr>
        <p:spPr>
          <a:xfrm>
            <a:off x="380144" y="1808252"/>
            <a:ext cx="11445411" cy="4708114"/>
          </a:xfrm>
          <a:prstGeom prst="roundRect">
            <a:avLst>
              <a:gd name="adj" fmla="val 4883"/>
            </a:avLst>
          </a:prstGeom>
          <a:solidFill>
            <a:srgbClr val="007EA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7873C78-7442-3067-E7EB-A758AD7C4E29}"/>
              </a:ext>
            </a:extLst>
          </p:cNvPr>
          <p:cNvSpPr txBox="1"/>
          <p:nvPr/>
        </p:nvSpPr>
        <p:spPr>
          <a:xfrm>
            <a:off x="6102849" y="3429000"/>
            <a:ext cx="5294516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3600" dirty="0">
                <a:solidFill>
                  <a:srgbClr val="00171F"/>
                </a:solidFill>
                <a:latin typeface="Futura BT" panose="020B0502020204020303" pitchFamily="34" charset="0"/>
              </a:rPr>
              <a:t>Pequeno texto sobre o assunto. Não se esqueça de </a:t>
            </a:r>
            <a:r>
              <a:rPr lang="pt-BR" sz="3600" b="1" dirty="0">
                <a:solidFill>
                  <a:srgbClr val="FFFFFF"/>
                </a:solidFill>
                <a:latin typeface="Futura BT" panose="020B0502020204020303" pitchFamily="34" charset="0"/>
              </a:rPr>
              <a:t>destacar palavras importantes</a:t>
            </a:r>
            <a:r>
              <a:rPr lang="pt-BR" sz="3600" dirty="0">
                <a:solidFill>
                  <a:srgbClr val="00171F"/>
                </a:solidFill>
                <a:latin typeface="Futura BT" panose="020B0502020204020303" pitchFamily="34" charset="0"/>
              </a:rPr>
              <a:t>.</a:t>
            </a:r>
          </a:p>
        </p:txBody>
      </p:sp>
      <p:pic>
        <p:nvPicPr>
          <p:cNvPr id="8" name="Imagem 7" descr="Uma imagem contendo objeto, escova de dentes&#10;&#10;O conteúdo gerado por IA pode estar incorreto.">
            <a:extLst>
              <a:ext uri="{FF2B5EF4-FFF2-40B4-BE49-F238E27FC236}">
                <a16:creationId xmlns:a16="http://schemas.microsoft.com/office/drawing/2014/main" id="{FCBB76C2-6394-6A42-7A96-9A2BE612B3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67" b="4982"/>
          <a:stretch>
            <a:fillRect/>
          </a:stretch>
        </p:blipFill>
        <p:spPr>
          <a:xfrm>
            <a:off x="380144" y="1808252"/>
            <a:ext cx="3857047" cy="4708114"/>
          </a:xfrm>
          <a:prstGeom prst="roundRect">
            <a:avLst>
              <a:gd name="adj" fmla="val 6811"/>
            </a:avLst>
          </a:prstGeom>
        </p:spPr>
      </p:pic>
    </p:spTree>
    <p:extLst>
      <p:ext uri="{BB962C8B-B14F-4D97-AF65-F5344CB8AC3E}">
        <p14:creationId xmlns:p14="http://schemas.microsoft.com/office/powerpoint/2010/main" val="271853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A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2021B6-40C8-A104-E793-7DA1376E9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Ícone&#10;&#10;O conteúdo gerado por IA pode estar incorreto.">
            <a:extLst>
              <a:ext uri="{FF2B5EF4-FFF2-40B4-BE49-F238E27FC236}">
                <a16:creationId xmlns:a16="http://schemas.microsoft.com/office/drawing/2014/main" id="{C19C7A34-7AE0-A86E-BAF5-49E4B4DDEB8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074" y="0"/>
            <a:ext cx="6858000" cy="6858000"/>
          </a:xfrm>
          <a:prstGeom prst="rect">
            <a:avLst/>
          </a:prstGeom>
        </p:spPr>
      </p:pic>
      <p:pic>
        <p:nvPicPr>
          <p:cNvPr id="2" name="Picture 4" descr="Círculo azul e diabetes: origem e significado do símbolo - Dra. Suzana  Vieira">
            <a:extLst>
              <a:ext uri="{FF2B5EF4-FFF2-40B4-BE49-F238E27FC236}">
                <a16:creationId xmlns:a16="http://schemas.microsoft.com/office/drawing/2014/main" id="{349E0345-EBDF-5440-A4CB-52A2DBFA4D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20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4987" y="170151"/>
            <a:ext cx="1118686" cy="111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668DDA6F-C4A9-5069-D4D0-B2A6ECE3A77D}"/>
              </a:ext>
            </a:extLst>
          </p:cNvPr>
          <p:cNvSpPr txBox="1"/>
          <p:nvPr/>
        </p:nvSpPr>
        <p:spPr>
          <a:xfrm>
            <a:off x="8542219" y="341634"/>
            <a:ext cx="33791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FFFFF"/>
                </a:solidFill>
                <a:latin typeface="Arial Black" panose="020B0A0402010202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54A8B77-8237-49D2-6A26-C8E35475E180}"/>
              </a:ext>
            </a:extLst>
          </p:cNvPr>
          <p:cNvSpPr txBox="1"/>
          <p:nvPr/>
        </p:nvSpPr>
        <p:spPr>
          <a:xfrm>
            <a:off x="10345596" y="1095687"/>
            <a:ext cx="1492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00171F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pic>
        <p:nvPicPr>
          <p:cNvPr id="6" name="Imagem 5" descr="Pessoa segurando uma escova de dentes&#10;&#10;O conteúdo gerado por IA pode estar incorreto.">
            <a:extLst>
              <a:ext uri="{FF2B5EF4-FFF2-40B4-BE49-F238E27FC236}">
                <a16:creationId xmlns:a16="http://schemas.microsoft.com/office/drawing/2014/main" id="{D28CDE17-BEFA-62E9-FF05-9BA9EC1B70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67" r="23646"/>
          <a:stretch>
            <a:fillRect/>
          </a:stretch>
        </p:blipFill>
        <p:spPr>
          <a:xfrm>
            <a:off x="474626" y="2467517"/>
            <a:ext cx="3805118" cy="3742739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F44C5D6B-EE43-5E78-219B-3DB36407BE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13" b="17213"/>
          <a:stretch/>
        </p:blipFill>
        <p:spPr>
          <a:xfrm>
            <a:off x="3771006" y="512984"/>
            <a:ext cx="2490664" cy="2449834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4" descr="Círculo azul e diabetes: origem e significado do símbolo - Dra. Suzana  Vieira">
            <a:extLst>
              <a:ext uri="{FF2B5EF4-FFF2-40B4-BE49-F238E27FC236}">
                <a16:creationId xmlns:a16="http://schemas.microsoft.com/office/drawing/2014/main" id="{9D9F6903-A5C5-8206-8164-B6E9412FB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431" y="5018857"/>
            <a:ext cx="1118686" cy="111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55451C6C-F3F5-F7B6-1350-0338B0B13F81}"/>
              </a:ext>
            </a:extLst>
          </p:cNvPr>
          <p:cNvSpPr/>
          <p:nvPr/>
        </p:nvSpPr>
        <p:spPr>
          <a:xfrm>
            <a:off x="6413500" y="2111350"/>
            <a:ext cx="6580056" cy="8636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dirty="0">
                <a:solidFill>
                  <a:srgbClr val="00171F"/>
                </a:solidFill>
                <a:latin typeface="Arial Black" panose="020B0A04020102020204" pitchFamily="34" charset="0"/>
              </a:rPr>
              <a:t>01. </a:t>
            </a:r>
            <a:r>
              <a:rPr lang="pt-BR" sz="2800" dirty="0">
                <a:solidFill>
                  <a:srgbClr val="00171F"/>
                </a:solidFill>
                <a:latin typeface="Futura BT" panose="020B0502020204020303" pitchFamily="34" charset="0"/>
              </a:rPr>
              <a:t>Pequeno texto descritivo</a:t>
            </a:r>
            <a:r>
              <a:rPr lang="pt-BR" sz="1600" dirty="0">
                <a:solidFill>
                  <a:srgbClr val="00171F"/>
                </a:solidFill>
                <a:latin typeface="Arial Black" panose="020B0A04020102020204" pitchFamily="34" charset="0"/>
              </a:rPr>
              <a:t> </a:t>
            </a:r>
            <a:endParaRPr lang="pt-BR" dirty="0">
              <a:solidFill>
                <a:srgbClr val="00171F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2341816B-299F-9623-F378-31A522D2B98B}"/>
              </a:ext>
            </a:extLst>
          </p:cNvPr>
          <p:cNvSpPr/>
          <p:nvPr/>
        </p:nvSpPr>
        <p:spPr>
          <a:xfrm>
            <a:off x="6413500" y="3729003"/>
            <a:ext cx="6580056" cy="8636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dirty="0">
                <a:solidFill>
                  <a:srgbClr val="00171F"/>
                </a:solidFill>
                <a:latin typeface="Arial Black" panose="020B0A04020102020204" pitchFamily="34" charset="0"/>
              </a:rPr>
              <a:t>02. </a:t>
            </a:r>
            <a:r>
              <a:rPr lang="pt-BR" sz="2800" dirty="0">
                <a:solidFill>
                  <a:srgbClr val="00171F"/>
                </a:solidFill>
                <a:latin typeface="Futura BT" panose="020B0502020204020303" pitchFamily="34" charset="0"/>
              </a:rPr>
              <a:t>Pequeno texto descritivo</a:t>
            </a:r>
            <a:r>
              <a:rPr lang="pt-BR" sz="1600" dirty="0">
                <a:solidFill>
                  <a:srgbClr val="00171F"/>
                </a:solidFill>
                <a:latin typeface="Arial Black" panose="020B0A04020102020204" pitchFamily="34" charset="0"/>
              </a:rPr>
              <a:t> </a:t>
            </a:r>
            <a:endParaRPr lang="pt-BR" dirty="0">
              <a:solidFill>
                <a:srgbClr val="00171F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CB17E5E9-466E-32B0-5AAF-5021791A0B3B}"/>
              </a:ext>
            </a:extLst>
          </p:cNvPr>
          <p:cNvSpPr/>
          <p:nvPr/>
        </p:nvSpPr>
        <p:spPr>
          <a:xfrm>
            <a:off x="6413500" y="5346656"/>
            <a:ext cx="6580056" cy="8636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dirty="0">
                <a:solidFill>
                  <a:srgbClr val="00171F"/>
                </a:solidFill>
                <a:latin typeface="Arial Black" panose="020B0A04020102020204" pitchFamily="34" charset="0"/>
              </a:rPr>
              <a:t>03. </a:t>
            </a:r>
            <a:r>
              <a:rPr lang="pt-BR" sz="2800" dirty="0">
                <a:solidFill>
                  <a:srgbClr val="00171F"/>
                </a:solidFill>
                <a:latin typeface="Futura BT" panose="020B0502020204020303" pitchFamily="34" charset="0"/>
              </a:rPr>
              <a:t>Pequeno texto descritivo</a:t>
            </a:r>
            <a:r>
              <a:rPr lang="pt-BR" sz="1600" dirty="0">
                <a:solidFill>
                  <a:srgbClr val="00171F"/>
                </a:solidFill>
                <a:latin typeface="Arial Black" panose="020B0A04020102020204" pitchFamily="34" charset="0"/>
              </a:rPr>
              <a:t> </a:t>
            </a:r>
            <a:endParaRPr lang="pt-BR" dirty="0">
              <a:solidFill>
                <a:srgbClr val="00171F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065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0" grpId="0" animBg="1"/>
      <p:bldP spid="11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A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769B80-9AA3-4B8A-A861-265DC18C7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írculo azul e diabetes: origem e significado do símbolo - Dra. Suzana  Vieira">
            <a:extLst>
              <a:ext uri="{FF2B5EF4-FFF2-40B4-BE49-F238E27FC236}">
                <a16:creationId xmlns:a16="http://schemas.microsoft.com/office/drawing/2014/main" id="{E3CEE3F0-BD85-CBFE-F7EF-C98EFEBCD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21" y="170151"/>
            <a:ext cx="1118686" cy="111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D9999FF3-472B-DEA4-A343-67CBAE4836BD}"/>
              </a:ext>
            </a:extLst>
          </p:cNvPr>
          <p:cNvSpPr txBox="1"/>
          <p:nvPr/>
        </p:nvSpPr>
        <p:spPr>
          <a:xfrm>
            <a:off x="816053" y="341634"/>
            <a:ext cx="33791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FFFFF"/>
                </a:solidFill>
                <a:latin typeface="Arial Black" panose="020B0A0402010202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124E804-8870-82BB-7A74-66DDDD8DE157}"/>
              </a:ext>
            </a:extLst>
          </p:cNvPr>
          <p:cNvSpPr txBox="1"/>
          <p:nvPr/>
        </p:nvSpPr>
        <p:spPr>
          <a:xfrm>
            <a:off x="828164" y="1106702"/>
            <a:ext cx="1492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00171F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pic>
        <p:nvPicPr>
          <p:cNvPr id="5" name="Imagem 4" descr="Garrafa de plástico&#10;&#10;O conteúdo gerado por IA pode estar incorreto.">
            <a:extLst>
              <a:ext uri="{FF2B5EF4-FFF2-40B4-BE49-F238E27FC236}">
                <a16:creationId xmlns:a16="http://schemas.microsoft.com/office/drawing/2014/main" id="{6CA12597-B217-443F-5415-31CC8E0FC6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5446" y="1357297"/>
            <a:ext cx="7253127" cy="483541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92732A08-DF97-1B93-428D-216DB7C8BC00}"/>
              </a:ext>
            </a:extLst>
          </p:cNvPr>
          <p:cNvSpPr/>
          <p:nvPr/>
        </p:nvSpPr>
        <p:spPr>
          <a:xfrm>
            <a:off x="5973263" y="1610821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00A8E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rgbClr val="FFFFFF"/>
                </a:solidFill>
                <a:latin typeface="Arial Black" panose="020B0A04020102020204" pitchFamily="34" charset="0"/>
              </a:rPr>
              <a:t>Título 01</a:t>
            </a:r>
          </a:p>
          <a:p>
            <a:pPr algn="r"/>
            <a:r>
              <a:rPr lang="pt-BR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sobre</a:t>
            </a: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F634075C-3151-8280-8B12-0FCDA23F257D}"/>
              </a:ext>
            </a:extLst>
          </p:cNvPr>
          <p:cNvSpPr/>
          <p:nvPr/>
        </p:nvSpPr>
        <p:spPr>
          <a:xfrm>
            <a:off x="5389063" y="3125427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00A8E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rgbClr val="FFFFFF"/>
                </a:solidFill>
                <a:latin typeface="Arial Black" panose="020B0A04020102020204" pitchFamily="34" charset="0"/>
              </a:rPr>
              <a:t>Título 02</a:t>
            </a:r>
          </a:p>
          <a:p>
            <a:pPr algn="r"/>
            <a:r>
              <a:rPr lang="pt-BR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sobre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BD669B8B-FF2D-4EB8-D308-807A3E3B9B59}"/>
              </a:ext>
            </a:extLst>
          </p:cNvPr>
          <p:cNvSpPr/>
          <p:nvPr/>
        </p:nvSpPr>
        <p:spPr>
          <a:xfrm>
            <a:off x="5973263" y="4640032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00A8E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rgbClr val="FFFFFF"/>
                </a:solidFill>
                <a:latin typeface="Arial Black" panose="020B0A04020102020204" pitchFamily="34" charset="0"/>
              </a:rPr>
              <a:t>Título 03</a:t>
            </a:r>
          </a:p>
          <a:p>
            <a:pPr algn="r"/>
            <a:r>
              <a:rPr lang="pt-BR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sobre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123B459-1D6A-BC24-8441-D1729452682A}"/>
              </a:ext>
            </a:extLst>
          </p:cNvPr>
          <p:cNvSpPr txBox="1"/>
          <p:nvPr/>
        </p:nvSpPr>
        <p:spPr>
          <a:xfrm>
            <a:off x="396110" y="2321249"/>
            <a:ext cx="4239390" cy="33424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4400" dirty="0">
                <a:solidFill>
                  <a:srgbClr val="00171F"/>
                </a:solidFill>
                <a:latin typeface="Futura BT" panose="020B0502020204020303" pitchFamily="34" charset="0"/>
              </a:rPr>
              <a:t>Pequeno texto sobre o assunto. Não se esqueça de </a:t>
            </a:r>
            <a:r>
              <a:rPr lang="pt-BR" sz="4400" b="1" dirty="0">
                <a:solidFill>
                  <a:srgbClr val="FFFFFF"/>
                </a:solidFill>
                <a:latin typeface="Futura BT" panose="020B0502020204020303" pitchFamily="34" charset="0"/>
              </a:rPr>
              <a:t>destacar palavras importantes</a:t>
            </a:r>
            <a:r>
              <a:rPr lang="pt-BR" sz="4400" dirty="0">
                <a:solidFill>
                  <a:srgbClr val="00171F"/>
                </a:solidFill>
                <a:latin typeface="Futura BT" panose="020B05020202040203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73815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 animBg="1"/>
      <p:bldP spid="7" grpId="0" animBg="1"/>
      <p:bldP spid="8" grpId="0" animBg="1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A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C35D15-1B5F-B8B7-24CB-EDB2825D42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Ícone&#10;&#10;O conteúdo gerado por IA pode estar incorreto.">
            <a:extLst>
              <a:ext uri="{FF2B5EF4-FFF2-40B4-BE49-F238E27FC236}">
                <a16:creationId xmlns:a16="http://schemas.microsoft.com/office/drawing/2014/main" id="{FFC11381-4061-3542-FCA9-ACBA54ADE1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9366" y="1528780"/>
            <a:ext cx="5281079" cy="528107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4" descr="Círculo azul e diabetes: origem e significado do símbolo - Dra. Suzana  Vieira">
            <a:extLst>
              <a:ext uri="{FF2B5EF4-FFF2-40B4-BE49-F238E27FC236}">
                <a16:creationId xmlns:a16="http://schemas.microsoft.com/office/drawing/2014/main" id="{8D59B51E-7AA6-32C3-3F99-F9BC711675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20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721" y="170151"/>
            <a:ext cx="1118686" cy="111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6F37622D-AC2D-DD6B-5FE5-1AB4E8797ECF}"/>
              </a:ext>
            </a:extLst>
          </p:cNvPr>
          <p:cNvSpPr txBox="1"/>
          <p:nvPr/>
        </p:nvSpPr>
        <p:spPr>
          <a:xfrm>
            <a:off x="4587953" y="341634"/>
            <a:ext cx="33791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FFFFF"/>
                </a:solidFill>
                <a:latin typeface="Arial Black" panose="020B0A0402010202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406EBFD-550E-9BFE-0F6A-CB5835C669C0}"/>
              </a:ext>
            </a:extLst>
          </p:cNvPr>
          <p:cNvSpPr txBox="1"/>
          <p:nvPr/>
        </p:nvSpPr>
        <p:spPr>
          <a:xfrm>
            <a:off x="5349642" y="1095687"/>
            <a:ext cx="1492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00171F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pic>
        <p:nvPicPr>
          <p:cNvPr id="6" name="Gráfico 5" descr="Seta de linha: curva no sentido anti-horário com preenchimento sólido">
            <a:extLst>
              <a:ext uri="{FF2B5EF4-FFF2-40B4-BE49-F238E27FC236}">
                <a16:creationId xmlns:a16="http://schemas.microsoft.com/office/drawing/2014/main" id="{E3DE0FB7-745C-3F89-9415-AC4239AD4A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8466013">
            <a:off x="3403600" y="2346955"/>
            <a:ext cx="914400" cy="914400"/>
          </a:xfrm>
          <a:prstGeom prst="rect">
            <a:avLst/>
          </a:prstGeom>
        </p:spPr>
      </p:pic>
      <p:pic>
        <p:nvPicPr>
          <p:cNvPr id="7" name="Gráfico 6" descr="Seta de linha: curva no sentido anti-horário com preenchimento sólido">
            <a:extLst>
              <a:ext uri="{FF2B5EF4-FFF2-40B4-BE49-F238E27FC236}">
                <a16:creationId xmlns:a16="http://schemas.microsoft.com/office/drawing/2014/main" id="{52350216-E5AE-86F5-B62F-25467A3DFDC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402805">
            <a:off x="3608921" y="4874256"/>
            <a:ext cx="914400" cy="914400"/>
          </a:xfrm>
          <a:prstGeom prst="rect">
            <a:avLst/>
          </a:prstGeom>
        </p:spPr>
      </p:pic>
      <p:pic>
        <p:nvPicPr>
          <p:cNvPr id="8" name="Gráfico 7" descr="Seta de linha: curva no sentido anti-horário com preenchimento sólido">
            <a:extLst>
              <a:ext uri="{FF2B5EF4-FFF2-40B4-BE49-F238E27FC236}">
                <a16:creationId xmlns:a16="http://schemas.microsoft.com/office/drawing/2014/main" id="{997611C0-E9A2-4444-154B-34B4EAA9381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3133987" flipH="1">
            <a:off x="7924802" y="2346955"/>
            <a:ext cx="914400" cy="914400"/>
          </a:xfrm>
          <a:prstGeom prst="rect">
            <a:avLst/>
          </a:prstGeom>
        </p:spPr>
      </p:pic>
      <p:pic>
        <p:nvPicPr>
          <p:cNvPr id="9" name="Gráfico 8" descr="Seta de linha: curva no sentido anti-horário com preenchimento sólido">
            <a:extLst>
              <a:ext uri="{FF2B5EF4-FFF2-40B4-BE49-F238E27FC236}">
                <a16:creationId xmlns:a16="http://schemas.microsoft.com/office/drawing/2014/main" id="{B3A2D597-5423-E64E-CA59-196254D6E5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197195" flipH="1">
            <a:off x="7924802" y="4874256"/>
            <a:ext cx="914400" cy="914400"/>
          </a:xfrm>
          <a:prstGeom prst="rect">
            <a:avLst/>
          </a:prstGeom>
        </p:spPr>
      </p:pic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5A821320-51FF-100F-6619-EF7383215921}"/>
              </a:ext>
            </a:extLst>
          </p:cNvPr>
          <p:cNvSpPr/>
          <p:nvPr/>
        </p:nvSpPr>
        <p:spPr>
          <a:xfrm>
            <a:off x="-643437" y="2162721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00A8E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rgbClr val="FFFFFF"/>
                </a:solidFill>
                <a:latin typeface="Arial Black" panose="020B0A04020102020204" pitchFamily="34" charset="0"/>
              </a:rPr>
              <a:t>Título 01</a:t>
            </a:r>
          </a:p>
          <a:p>
            <a:pPr algn="r"/>
            <a:r>
              <a:rPr lang="pt-BR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sobre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8AF24D34-A3F9-8CDE-7CD0-AEAA771269C6}"/>
              </a:ext>
            </a:extLst>
          </p:cNvPr>
          <p:cNvSpPr/>
          <p:nvPr/>
        </p:nvSpPr>
        <p:spPr>
          <a:xfrm>
            <a:off x="9136171" y="2162720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00A8E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FFFFFF"/>
                </a:solidFill>
                <a:latin typeface="Arial Black" panose="020B0A04020102020204" pitchFamily="34" charset="0"/>
              </a:rPr>
              <a:t>Título 02</a:t>
            </a:r>
          </a:p>
          <a:p>
            <a:r>
              <a:rPr lang="pt-BR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sobre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FD84550B-C980-649E-EC30-6106ACBB08F7}"/>
              </a:ext>
            </a:extLst>
          </p:cNvPr>
          <p:cNvSpPr/>
          <p:nvPr/>
        </p:nvSpPr>
        <p:spPr>
          <a:xfrm>
            <a:off x="-643437" y="4869594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00A8E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rgbClr val="FFFFFF"/>
                </a:solidFill>
                <a:latin typeface="Arial Black" panose="020B0A04020102020204" pitchFamily="34" charset="0"/>
              </a:rPr>
              <a:t>Título 03</a:t>
            </a:r>
          </a:p>
          <a:p>
            <a:pPr algn="r"/>
            <a:r>
              <a:rPr lang="pt-BR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sobre</a:t>
            </a:r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271006BD-7366-43DA-3A73-272CB647931A}"/>
              </a:ext>
            </a:extLst>
          </p:cNvPr>
          <p:cNvSpPr/>
          <p:nvPr/>
        </p:nvSpPr>
        <p:spPr>
          <a:xfrm>
            <a:off x="9136171" y="4869594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00A8E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FFFFFF"/>
                </a:solidFill>
                <a:latin typeface="Arial Black" panose="020B0A04020102020204" pitchFamily="34" charset="0"/>
              </a:rPr>
              <a:t>Título 04</a:t>
            </a:r>
          </a:p>
          <a:p>
            <a:r>
              <a:rPr lang="pt-BR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sobre</a:t>
            </a:r>
          </a:p>
        </p:txBody>
      </p:sp>
    </p:spTree>
    <p:extLst>
      <p:ext uri="{BB962C8B-B14F-4D97-AF65-F5344CB8AC3E}">
        <p14:creationId xmlns:p14="http://schemas.microsoft.com/office/powerpoint/2010/main" val="464624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0" grpId="0" animBg="1"/>
      <p:bldP spid="11" grpId="0" animBg="1"/>
      <p:bldP spid="12" grpId="0" animBg="1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54C958-0A98-C2D9-C116-E66EEC814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Ícone&#10;&#10;O conteúdo gerado por IA pode estar incorreto.">
            <a:extLst>
              <a:ext uri="{FF2B5EF4-FFF2-40B4-BE49-F238E27FC236}">
                <a16:creationId xmlns:a16="http://schemas.microsoft.com/office/drawing/2014/main" id="{12E3CEAF-3CAA-22FF-1A36-1ED582C9B50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365" y="0"/>
            <a:ext cx="6858000" cy="6858000"/>
          </a:xfrm>
          <a:prstGeom prst="rect">
            <a:avLst/>
          </a:prstGeom>
        </p:spPr>
      </p:pic>
      <p:pic>
        <p:nvPicPr>
          <p:cNvPr id="3" name="Picture 4" descr="Círculo azul e diabetes: origem e significado do símbolo - Dra. Suzana  Vieira">
            <a:extLst>
              <a:ext uri="{FF2B5EF4-FFF2-40B4-BE49-F238E27FC236}">
                <a16:creationId xmlns:a16="http://schemas.microsoft.com/office/drawing/2014/main" id="{A0E8999A-0EE3-9122-BE7E-93161DC4F3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21" y="170151"/>
            <a:ext cx="1118686" cy="111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C619D5F0-1B9C-29B1-510A-EFAEF9A9B5AB}"/>
              </a:ext>
            </a:extLst>
          </p:cNvPr>
          <p:cNvSpPr txBox="1"/>
          <p:nvPr/>
        </p:nvSpPr>
        <p:spPr>
          <a:xfrm>
            <a:off x="816053" y="341634"/>
            <a:ext cx="33791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00A8E8"/>
                </a:solidFill>
                <a:latin typeface="Arial Black" panose="020B0A04020102020204" pitchFamily="34" charset="0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046FAE4-1649-BC52-3F3F-FA4AF81D7FFF}"/>
              </a:ext>
            </a:extLst>
          </p:cNvPr>
          <p:cNvSpPr txBox="1"/>
          <p:nvPr/>
        </p:nvSpPr>
        <p:spPr>
          <a:xfrm>
            <a:off x="828164" y="1095687"/>
            <a:ext cx="1492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003459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0804E1C-D94A-DF21-1643-945659FAC78C}"/>
              </a:ext>
            </a:extLst>
          </p:cNvPr>
          <p:cNvSpPr txBox="1"/>
          <p:nvPr/>
        </p:nvSpPr>
        <p:spPr>
          <a:xfrm>
            <a:off x="488117" y="2045576"/>
            <a:ext cx="5294516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3600" dirty="0">
                <a:solidFill>
                  <a:srgbClr val="003459"/>
                </a:solidFill>
                <a:latin typeface="Futura BT" panose="020B0502020204020303" pitchFamily="34" charset="0"/>
              </a:rPr>
              <a:t>Pequeno texto sobre o assunto. Não se esqueça de </a:t>
            </a:r>
            <a:r>
              <a:rPr lang="pt-BR" sz="3600" b="1" dirty="0">
                <a:solidFill>
                  <a:srgbClr val="00A8E8"/>
                </a:solidFill>
                <a:latin typeface="Futura BT" panose="020B0502020204020303" pitchFamily="34" charset="0"/>
              </a:rPr>
              <a:t>destacar palavras importantes</a:t>
            </a:r>
            <a:r>
              <a:rPr lang="pt-BR" sz="3600" dirty="0">
                <a:solidFill>
                  <a:srgbClr val="003459"/>
                </a:solidFill>
                <a:latin typeface="Futura BT" panose="020B0502020204020303" pitchFamily="34" charset="0"/>
              </a:rPr>
              <a:t>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2D12FB2-3A10-9D0F-9B92-C78DC39FAFF7}"/>
              </a:ext>
            </a:extLst>
          </p:cNvPr>
          <p:cNvSpPr txBox="1"/>
          <p:nvPr/>
        </p:nvSpPr>
        <p:spPr>
          <a:xfrm>
            <a:off x="488117" y="4418443"/>
            <a:ext cx="223170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00A8E8"/>
                </a:solidFill>
                <a:latin typeface="Arial Black" panose="020B0A04020102020204" pitchFamily="34" charset="0"/>
              </a:rPr>
              <a:t>+887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17CBC99-4179-641F-07F1-5D7FB7C29449}"/>
              </a:ext>
            </a:extLst>
          </p:cNvPr>
          <p:cNvSpPr txBox="1"/>
          <p:nvPr/>
        </p:nvSpPr>
        <p:spPr>
          <a:xfrm>
            <a:off x="3673817" y="4418443"/>
            <a:ext cx="274466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003459"/>
                </a:solidFill>
                <a:latin typeface="Arial Black" panose="020B0A04020102020204" pitchFamily="34" charset="0"/>
              </a:rPr>
              <a:t>+7000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ED2F0DD-34D0-50B8-1051-955249C7DDDE}"/>
              </a:ext>
            </a:extLst>
          </p:cNvPr>
          <p:cNvSpPr txBox="1"/>
          <p:nvPr/>
        </p:nvSpPr>
        <p:spPr>
          <a:xfrm>
            <a:off x="1052466" y="5433925"/>
            <a:ext cx="239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000" dirty="0">
                <a:solidFill>
                  <a:srgbClr val="00A8E8"/>
                </a:solidFill>
                <a:latin typeface="Futura BT" panose="020B0502020204020303" pitchFamily="34" charset="0"/>
              </a:rPr>
              <a:t>Pequeno texto sobre o assunto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30C8161-8E97-B91A-1597-254E604DA8C7}"/>
              </a:ext>
            </a:extLst>
          </p:cNvPr>
          <p:cNvSpPr txBox="1"/>
          <p:nvPr/>
        </p:nvSpPr>
        <p:spPr>
          <a:xfrm>
            <a:off x="4241030" y="5433925"/>
            <a:ext cx="239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000" dirty="0">
                <a:solidFill>
                  <a:srgbClr val="00A8E8"/>
                </a:solidFill>
                <a:latin typeface="Futura BT" panose="020B0502020204020303" pitchFamily="34" charset="0"/>
              </a:rPr>
              <a:t>Pequeno texto sobre o assunto</a:t>
            </a:r>
          </a:p>
        </p:txBody>
      </p:sp>
    </p:spTree>
    <p:extLst>
      <p:ext uri="{BB962C8B-B14F-4D97-AF65-F5344CB8AC3E}">
        <p14:creationId xmlns:p14="http://schemas.microsoft.com/office/powerpoint/2010/main" val="47089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A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291017-C018-6E35-93D8-0E6942A927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4FB24812-2B69-7EDE-B35D-7BF42798B698}"/>
              </a:ext>
            </a:extLst>
          </p:cNvPr>
          <p:cNvGrpSpPr/>
          <p:nvPr/>
        </p:nvGrpSpPr>
        <p:grpSpPr>
          <a:xfrm>
            <a:off x="2412166" y="2317750"/>
            <a:ext cx="7367667" cy="3982523"/>
            <a:chOff x="733265" y="1060450"/>
            <a:chExt cx="10725469" cy="579755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7CB90A70-193D-FB09-0409-933C87DD9B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304" b="11304"/>
            <a:stretch/>
          </p:blipFill>
          <p:spPr>
            <a:xfrm>
              <a:off x="1380658" y="1311666"/>
              <a:ext cx="9420692" cy="4860534"/>
            </a:xfrm>
            <a:prstGeom prst="rect">
              <a:avLst/>
            </a:prstGeom>
          </p:spPr>
        </p:pic>
        <p:pic>
          <p:nvPicPr>
            <p:cNvPr id="4" name="Picture 2" descr="Tela Computador Portátil Png - Imagens grátis no Pixabay">
              <a:extLst>
                <a:ext uri="{FF2B5EF4-FFF2-40B4-BE49-F238E27FC236}">
                  <a16:creationId xmlns:a16="http://schemas.microsoft.com/office/drawing/2014/main" id="{C75F6FF4-5CDD-5E63-79C8-CE0AA20BC5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3265" y="1060450"/>
              <a:ext cx="10725469" cy="57975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Picture 4" descr="Círculo azul e diabetes: origem e significado do símbolo - Dra. Suzana  Vieira">
            <a:extLst>
              <a:ext uri="{FF2B5EF4-FFF2-40B4-BE49-F238E27FC236}">
                <a16:creationId xmlns:a16="http://schemas.microsoft.com/office/drawing/2014/main" id="{743C26A0-E28E-E224-BCC3-BC4E5B587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20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721" y="170151"/>
            <a:ext cx="1118686" cy="111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0F445ECE-F381-A518-8DB3-87351D2230C7}"/>
              </a:ext>
            </a:extLst>
          </p:cNvPr>
          <p:cNvSpPr txBox="1"/>
          <p:nvPr/>
        </p:nvSpPr>
        <p:spPr>
          <a:xfrm>
            <a:off x="4587953" y="341634"/>
            <a:ext cx="33791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FFFFF"/>
                </a:solidFill>
                <a:latin typeface="Arial Black" panose="020B0A04020102020204" pitchFamily="34" charset="0"/>
              </a:rPr>
              <a:t>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C08337D-C179-E9C4-E943-7EBD1B03E6E7}"/>
              </a:ext>
            </a:extLst>
          </p:cNvPr>
          <p:cNvSpPr txBox="1"/>
          <p:nvPr/>
        </p:nvSpPr>
        <p:spPr>
          <a:xfrm>
            <a:off x="5349642" y="1095687"/>
            <a:ext cx="1492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00171F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973057C2-EA68-69B4-957A-87CA933403DB}"/>
              </a:ext>
            </a:extLst>
          </p:cNvPr>
          <p:cNvSpPr/>
          <p:nvPr/>
        </p:nvSpPr>
        <p:spPr>
          <a:xfrm>
            <a:off x="-1115544" y="2908799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00A8E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rgbClr val="FFFFFF"/>
                </a:solidFill>
                <a:latin typeface="Arial Black" panose="020B0A04020102020204" pitchFamily="34" charset="0"/>
              </a:rPr>
              <a:t>Título 01</a:t>
            </a:r>
          </a:p>
          <a:p>
            <a:pPr algn="r"/>
            <a:r>
              <a:rPr lang="pt-BR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sobre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0AE21EBB-B936-EF6A-BEB6-CDB15BCBCB47}"/>
              </a:ext>
            </a:extLst>
          </p:cNvPr>
          <p:cNvSpPr/>
          <p:nvPr/>
        </p:nvSpPr>
        <p:spPr>
          <a:xfrm>
            <a:off x="9557475" y="2908799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00A8E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FFFFFF"/>
                </a:solidFill>
                <a:latin typeface="Arial Black" panose="020B0A04020102020204" pitchFamily="34" charset="0"/>
              </a:rPr>
              <a:t>Título 02</a:t>
            </a:r>
          </a:p>
          <a:p>
            <a:r>
              <a:rPr lang="pt-BR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sobre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73C54095-E529-67C2-B585-9E5FDE5D6FDC}"/>
              </a:ext>
            </a:extLst>
          </p:cNvPr>
          <p:cNvSpPr/>
          <p:nvPr/>
        </p:nvSpPr>
        <p:spPr>
          <a:xfrm>
            <a:off x="-1115544" y="4604536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00A8E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rgbClr val="FFFFFF"/>
                </a:solidFill>
                <a:latin typeface="Arial Black" panose="020B0A04020102020204" pitchFamily="34" charset="0"/>
              </a:rPr>
              <a:t>Título 03</a:t>
            </a:r>
          </a:p>
          <a:p>
            <a:pPr algn="r"/>
            <a:r>
              <a:rPr lang="pt-BR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sobre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C30122A5-63D0-976C-130F-9CE67CA72BDB}"/>
              </a:ext>
            </a:extLst>
          </p:cNvPr>
          <p:cNvSpPr/>
          <p:nvPr/>
        </p:nvSpPr>
        <p:spPr>
          <a:xfrm>
            <a:off x="9557475" y="4604535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00A8E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FFFFFF"/>
                </a:solidFill>
                <a:latin typeface="Arial Black" panose="020B0A04020102020204" pitchFamily="34" charset="0"/>
              </a:rPr>
              <a:t>Título 04</a:t>
            </a:r>
          </a:p>
          <a:p>
            <a:r>
              <a:rPr lang="pt-BR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sobre</a:t>
            </a:r>
          </a:p>
        </p:txBody>
      </p:sp>
      <p:pic>
        <p:nvPicPr>
          <p:cNvPr id="8" name="Picture 4" descr="Círculo azul e diabetes: origem e significado do símbolo - Dra. Suzana  Vieira">
            <a:extLst>
              <a:ext uri="{FF2B5EF4-FFF2-40B4-BE49-F238E27FC236}">
                <a16:creationId xmlns:a16="http://schemas.microsoft.com/office/drawing/2014/main" id="{2FD97123-B64A-4A21-B282-5D6B3AB35A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3225" y="5442400"/>
            <a:ext cx="1118686" cy="111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8967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 animBg="1"/>
      <p:bldP spid="10" grpId="0" animBg="1"/>
      <p:bldP spid="11" grpId="0" animBg="1"/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A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1E3822-E81B-6FE0-0624-5368FD675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Ícone&#10;&#10;O conteúdo gerado por IA pode estar incorreto.">
            <a:extLst>
              <a:ext uri="{FF2B5EF4-FFF2-40B4-BE49-F238E27FC236}">
                <a16:creationId xmlns:a16="http://schemas.microsoft.com/office/drawing/2014/main" id="{AB190A1C-740C-4C93-023E-DC258AE37F6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074" y="0"/>
            <a:ext cx="6858000" cy="6858000"/>
          </a:xfrm>
          <a:prstGeom prst="rect">
            <a:avLst/>
          </a:prstGeom>
        </p:spPr>
      </p:pic>
      <p:pic>
        <p:nvPicPr>
          <p:cNvPr id="2" name="Picture 4" descr="Círculo azul e diabetes: origem e significado do símbolo - Dra. Suzana  Vieira">
            <a:extLst>
              <a:ext uri="{FF2B5EF4-FFF2-40B4-BE49-F238E27FC236}">
                <a16:creationId xmlns:a16="http://schemas.microsoft.com/office/drawing/2014/main" id="{2496E3DC-9625-4E32-4B12-1CA2738418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20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4987" y="170151"/>
            <a:ext cx="1118686" cy="111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535F96D-B959-07F7-BCE7-6C311DBF505B}"/>
              </a:ext>
            </a:extLst>
          </p:cNvPr>
          <p:cNvSpPr txBox="1"/>
          <p:nvPr/>
        </p:nvSpPr>
        <p:spPr>
          <a:xfrm>
            <a:off x="8542219" y="341634"/>
            <a:ext cx="33791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FFFFF"/>
                </a:solidFill>
                <a:latin typeface="Arial Black" panose="020B0A0402010202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97B4698-9C99-5301-D8D8-CA02DC65BCB5}"/>
              </a:ext>
            </a:extLst>
          </p:cNvPr>
          <p:cNvSpPr txBox="1"/>
          <p:nvPr/>
        </p:nvSpPr>
        <p:spPr>
          <a:xfrm>
            <a:off x="10345596" y="1095687"/>
            <a:ext cx="1492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00171F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142C4E1-9B2D-E2D2-EE06-6BE3890DF4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0159" y="2795962"/>
            <a:ext cx="809650" cy="80965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9B771B1-3FB8-9341-AA13-55CB506DA0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84491" y="2795962"/>
            <a:ext cx="809650" cy="80965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ED558EED-D67A-D95A-2685-1875DE42D17E}"/>
              </a:ext>
            </a:extLst>
          </p:cNvPr>
          <p:cNvSpPr txBox="1"/>
          <p:nvPr/>
        </p:nvSpPr>
        <p:spPr>
          <a:xfrm>
            <a:off x="460159" y="3912102"/>
            <a:ext cx="26933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FFFFFF"/>
                </a:solidFill>
                <a:latin typeface="Arial Black" panose="020B0A04020102020204" pitchFamily="34" charset="0"/>
              </a:rPr>
              <a:t>Assunto 01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E2E3A35-E50F-717B-5AAD-BE7E5545E4C4}"/>
              </a:ext>
            </a:extLst>
          </p:cNvPr>
          <p:cNvSpPr txBox="1"/>
          <p:nvPr/>
        </p:nvSpPr>
        <p:spPr>
          <a:xfrm>
            <a:off x="460159" y="4843348"/>
            <a:ext cx="3260941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800" dirty="0">
                <a:solidFill>
                  <a:srgbClr val="00171F"/>
                </a:solidFill>
                <a:latin typeface="Futura BT" panose="020B0502020204020303" pitchFamily="34" charset="0"/>
              </a:rPr>
              <a:t>Pequeno texto sobre o assunto. </a:t>
            </a: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5C82D4A5-D953-8382-6620-D92DECCBC3C4}"/>
              </a:ext>
            </a:extLst>
          </p:cNvPr>
          <p:cNvCxnSpPr/>
          <p:nvPr/>
        </p:nvCxnSpPr>
        <p:spPr>
          <a:xfrm>
            <a:off x="545131" y="4572303"/>
            <a:ext cx="1829141" cy="0"/>
          </a:xfrm>
          <a:prstGeom prst="line">
            <a:avLst/>
          </a:prstGeom>
          <a:ln w="57150">
            <a:solidFill>
              <a:srgbClr val="00A8E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BA66556-0BA8-A534-2823-2E17FF11EF01}"/>
              </a:ext>
            </a:extLst>
          </p:cNvPr>
          <p:cNvSpPr txBox="1"/>
          <p:nvPr/>
        </p:nvSpPr>
        <p:spPr>
          <a:xfrm>
            <a:off x="9021824" y="3912102"/>
            <a:ext cx="26933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3200" dirty="0">
                <a:solidFill>
                  <a:srgbClr val="FFFFFF"/>
                </a:solidFill>
                <a:latin typeface="Arial Black" panose="020B0A04020102020204" pitchFamily="34" charset="0"/>
              </a:rPr>
              <a:t>Assunto 03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9DC31C7-32BB-DBA7-0761-7DFC1C5567C1}"/>
              </a:ext>
            </a:extLst>
          </p:cNvPr>
          <p:cNvSpPr txBox="1"/>
          <p:nvPr/>
        </p:nvSpPr>
        <p:spPr>
          <a:xfrm>
            <a:off x="8454249" y="4843348"/>
            <a:ext cx="3260941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2800" dirty="0">
                <a:solidFill>
                  <a:srgbClr val="00171F"/>
                </a:solidFill>
                <a:latin typeface="Futura BT" panose="020B0502020204020303" pitchFamily="34" charset="0"/>
              </a:rPr>
              <a:t>Pequeno texto sobre o assunto. </a:t>
            </a:r>
          </a:p>
        </p:txBody>
      </p: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781DCBBC-17BB-0F8A-2714-1BD4C54A8F19}"/>
              </a:ext>
            </a:extLst>
          </p:cNvPr>
          <p:cNvCxnSpPr>
            <a:cxnSpLocks/>
          </p:cNvCxnSpPr>
          <p:nvPr/>
        </p:nvCxnSpPr>
        <p:spPr>
          <a:xfrm>
            <a:off x="9764975" y="4572303"/>
            <a:ext cx="1829141" cy="0"/>
          </a:xfrm>
          <a:prstGeom prst="line">
            <a:avLst/>
          </a:prstGeom>
          <a:ln w="57150">
            <a:solidFill>
              <a:srgbClr val="00A8E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EF1E6D42-BB9D-162C-2C83-A706C09107E1}"/>
              </a:ext>
            </a:extLst>
          </p:cNvPr>
          <p:cNvGrpSpPr/>
          <p:nvPr/>
        </p:nvGrpSpPr>
        <p:grpSpPr>
          <a:xfrm>
            <a:off x="4155906" y="1897378"/>
            <a:ext cx="3880187" cy="3069108"/>
            <a:chOff x="4155906" y="1897378"/>
            <a:chExt cx="3880187" cy="3069108"/>
          </a:xfrm>
        </p:grpSpPr>
        <p:sp>
          <p:nvSpPr>
            <p:cNvPr id="14" name="Retângulo: Cantos Arredondados 13">
              <a:extLst>
                <a:ext uri="{FF2B5EF4-FFF2-40B4-BE49-F238E27FC236}">
                  <a16:creationId xmlns:a16="http://schemas.microsoft.com/office/drawing/2014/main" id="{ED690DBB-337D-B938-01E3-095DA08DDCA7}"/>
                </a:ext>
              </a:extLst>
            </p:cNvPr>
            <p:cNvSpPr/>
            <p:nvPr/>
          </p:nvSpPr>
          <p:spPr>
            <a:xfrm>
              <a:off x="4155906" y="2655091"/>
              <a:ext cx="3880187" cy="2311395"/>
            </a:xfrm>
            <a:prstGeom prst="roundRect">
              <a:avLst>
                <a:gd name="adj" fmla="val 7326"/>
              </a:avLst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6F709BB6-9044-2E5D-CE25-3402D7B0FC92}"/>
                </a:ext>
              </a:extLst>
            </p:cNvPr>
            <p:cNvSpPr/>
            <p:nvPr/>
          </p:nvSpPr>
          <p:spPr>
            <a:xfrm>
              <a:off x="5563753" y="1897378"/>
              <a:ext cx="1064492" cy="106449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007EA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6" name="Imagem 15">
              <a:extLst>
                <a:ext uri="{FF2B5EF4-FFF2-40B4-BE49-F238E27FC236}">
                  <a16:creationId xmlns:a16="http://schemas.microsoft.com/office/drawing/2014/main" id="{CCED26A2-C785-13D9-2FDF-7D92DC3A498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45072" y="1997437"/>
              <a:ext cx="809650" cy="809650"/>
            </a:xfrm>
            <a:prstGeom prst="rect">
              <a:avLst/>
            </a:prstGeom>
          </p:spPr>
        </p:pic>
      </p:grp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A6EE801-5175-5674-D37B-C6FE4241852C}"/>
              </a:ext>
            </a:extLst>
          </p:cNvPr>
          <p:cNvSpPr txBox="1"/>
          <p:nvPr/>
        </p:nvSpPr>
        <p:spPr>
          <a:xfrm>
            <a:off x="4706831" y="3034749"/>
            <a:ext cx="26933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dirty="0">
                <a:solidFill>
                  <a:srgbClr val="003459"/>
                </a:solidFill>
                <a:latin typeface="Arial Black" panose="020B0A04020102020204" pitchFamily="34" charset="0"/>
              </a:rPr>
              <a:t>Assunto 02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7D035157-909D-E371-48B6-F26159A6324B}"/>
              </a:ext>
            </a:extLst>
          </p:cNvPr>
          <p:cNvSpPr txBox="1"/>
          <p:nvPr/>
        </p:nvSpPr>
        <p:spPr>
          <a:xfrm>
            <a:off x="4525710" y="3937248"/>
            <a:ext cx="3260941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2800" dirty="0">
                <a:solidFill>
                  <a:srgbClr val="00171F"/>
                </a:solidFill>
                <a:latin typeface="Futura BT" panose="020B0502020204020303" pitchFamily="34" charset="0"/>
              </a:rPr>
              <a:t>Pequeno texto sobre o assunto. </a:t>
            </a:r>
          </a:p>
        </p:txBody>
      </p: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6B1E1DFE-A88D-EE56-032D-E103B0D53340}"/>
              </a:ext>
            </a:extLst>
          </p:cNvPr>
          <p:cNvCxnSpPr/>
          <p:nvPr/>
        </p:nvCxnSpPr>
        <p:spPr>
          <a:xfrm>
            <a:off x="5181429" y="3784638"/>
            <a:ext cx="1829141" cy="0"/>
          </a:xfrm>
          <a:prstGeom prst="line">
            <a:avLst/>
          </a:prstGeom>
          <a:ln w="57150">
            <a:solidFill>
              <a:srgbClr val="00A8E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5207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8" grpId="0"/>
      <p:bldP spid="9" grpId="0"/>
      <p:bldP spid="11" grpId="0"/>
      <p:bldP spid="12" grpId="0"/>
      <p:bldP spid="17" grpId="0"/>
      <p:bldP spid="1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A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E7222A-6509-DD8E-BE88-A043ACF6A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5DCF433C-7100-DE9A-838D-5CE4C677963A}"/>
              </a:ext>
            </a:extLst>
          </p:cNvPr>
          <p:cNvSpPr/>
          <p:nvPr/>
        </p:nvSpPr>
        <p:spPr>
          <a:xfrm>
            <a:off x="6646054" y="1288837"/>
            <a:ext cx="4910946" cy="945223"/>
          </a:xfrm>
          <a:prstGeom prst="roundRect">
            <a:avLst>
              <a:gd name="adj" fmla="val 50000"/>
            </a:avLst>
          </a:prstGeom>
          <a:solidFill>
            <a:srgbClr val="00A8E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rgbClr val="FFFFFF"/>
                </a:solidFill>
                <a:latin typeface="Arial Black" panose="020B0A04020102020204" pitchFamily="34" charset="0"/>
              </a:rPr>
              <a:t>Título 01</a:t>
            </a:r>
          </a:p>
          <a:p>
            <a:pPr algn="r"/>
            <a:r>
              <a:rPr lang="pt-BR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sobre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339ACBAB-B6D9-983D-CDCB-71A55CC7BB9B}"/>
              </a:ext>
            </a:extLst>
          </p:cNvPr>
          <p:cNvSpPr/>
          <p:nvPr/>
        </p:nvSpPr>
        <p:spPr>
          <a:xfrm>
            <a:off x="6646054" y="3479243"/>
            <a:ext cx="4910946" cy="945223"/>
          </a:xfrm>
          <a:prstGeom prst="roundRect">
            <a:avLst>
              <a:gd name="adj" fmla="val 50000"/>
            </a:avLst>
          </a:prstGeom>
          <a:solidFill>
            <a:srgbClr val="00A8E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rgbClr val="FFFFFF"/>
                </a:solidFill>
                <a:latin typeface="Arial Black" panose="020B0A04020102020204" pitchFamily="34" charset="0"/>
              </a:rPr>
              <a:t>Título 02</a:t>
            </a:r>
          </a:p>
          <a:p>
            <a:pPr algn="r"/>
            <a:r>
              <a:rPr lang="pt-BR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sobre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95B18E70-11E1-AC20-5D31-43323CA30351}"/>
              </a:ext>
            </a:extLst>
          </p:cNvPr>
          <p:cNvSpPr/>
          <p:nvPr/>
        </p:nvSpPr>
        <p:spPr>
          <a:xfrm>
            <a:off x="6646054" y="5669649"/>
            <a:ext cx="4910946" cy="945223"/>
          </a:xfrm>
          <a:prstGeom prst="roundRect">
            <a:avLst>
              <a:gd name="adj" fmla="val 50000"/>
            </a:avLst>
          </a:prstGeom>
          <a:solidFill>
            <a:srgbClr val="00A8E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rgbClr val="FFFFFF"/>
                </a:solidFill>
                <a:latin typeface="Arial Black" panose="020B0A04020102020204" pitchFamily="34" charset="0"/>
              </a:rPr>
              <a:t>Título 03</a:t>
            </a:r>
          </a:p>
          <a:p>
            <a:pPr algn="r"/>
            <a:r>
              <a:rPr lang="pt-BR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sobre</a:t>
            </a:r>
          </a:p>
        </p:txBody>
      </p:sp>
      <p:pic>
        <p:nvPicPr>
          <p:cNvPr id="2" name="Picture 4" descr="Círculo azul e diabetes: origem e significado do símbolo - Dra. Suzana  Vieira">
            <a:extLst>
              <a:ext uri="{FF2B5EF4-FFF2-40B4-BE49-F238E27FC236}">
                <a16:creationId xmlns:a16="http://schemas.microsoft.com/office/drawing/2014/main" id="{592A902F-9962-9B7C-6E0F-84B4F4901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0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21" y="170151"/>
            <a:ext cx="1118686" cy="111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DCF77209-F996-57EC-9911-B759745D7414}"/>
              </a:ext>
            </a:extLst>
          </p:cNvPr>
          <p:cNvSpPr txBox="1"/>
          <p:nvPr/>
        </p:nvSpPr>
        <p:spPr>
          <a:xfrm>
            <a:off x="816053" y="341634"/>
            <a:ext cx="33791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FFFFF"/>
                </a:solidFill>
                <a:latin typeface="Arial Black" panose="020B0A0402010202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249D729-7CAE-CEA9-FC10-D9E064CEDF42}"/>
              </a:ext>
            </a:extLst>
          </p:cNvPr>
          <p:cNvSpPr txBox="1"/>
          <p:nvPr/>
        </p:nvSpPr>
        <p:spPr>
          <a:xfrm>
            <a:off x="828164" y="1106702"/>
            <a:ext cx="1492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00171F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8D57D36-B4DB-6012-19C3-F603433A6420}"/>
              </a:ext>
            </a:extLst>
          </p:cNvPr>
          <p:cNvSpPr txBox="1"/>
          <p:nvPr/>
        </p:nvSpPr>
        <p:spPr>
          <a:xfrm>
            <a:off x="396110" y="2321249"/>
            <a:ext cx="4239390" cy="33424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4400" dirty="0">
                <a:solidFill>
                  <a:srgbClr val="00171F"/>
                </a:solidFill>
                <a:latin typeface="Futura BT" panose="020B0502020204020303" pitchFamily="34" charset="0"/>
              </a:rPr>
              <a:t>Pequeno texto sobre o assunto. Não se esqueça de </a:t>
            </a:r>
            <a:r>
              <a:rPr lang="pt-BR" sz="4400" b="1" dirty="0">
                <a:solidFill>
                  <a:srgbClr val="FFFFFF"/>
                </a:solidFill>
                <a:latin typeface="Futura BT" panose="020B0502020204020303" pitchFamily="34" charset="0"/>
              </a:rPr>
              <a:t>destacar palavras importantes</a:t>
            </a:r>
            <a:r>
              <a:rPr lang="pt-BR" sz="4400" dirty="0">
                <a:solidFill>
                  <a:srgbClr val="00171F"/>
                </a:solidFill>
                <a:latin typeface="Futura BT" panose="020B0502020204020303" pitchFamily="34" charset="0"/>
              </a:rPr>
              <a:t>.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33B8566D-4217-F3A9-965F-3FB207DC7F30}"/>
              </a:ext>
            </a:extLst>
          </p:cNvPr>
          <p:cNvGrpSpPr/>
          <p:nvPr/>
        </p:nvGrpSpPr>
        <p:grpSpPr>
          <a:xfrm>
            <a:off x="4771751" y="563475"/>
            <a:ext cx="3225068" cy="6858000"/>
            <a:chOff x="8296351" y="764539"/>
            <a:chExt cx="3225068" cy="6858000"/>
          </a:xfrm>
        </p:grpSpPr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A330C714-8FEE-3BB9-CB1C-F90C17DA0324}"/>
                </a:ext>
              </a:extLst>
            </p:cNvPr>
            <p:cNvSpPr/>
            <p:nvPr/>
          </p:nvSpPr>
          <p:spPr>
            <a:xfrm>
              <a:off x="8476180" y="1680879"/>
              <a:ext cx="2866462" cy="50557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8" name="Figura2">
              <a:extLst>
                <a:ext uri="{FF2B5EF4-FFF2-40B4-BE49-F238E27FC236}">
                  <a16:creationId xmlns:a16="http://schemas.microsoft.com/office/drawing/2014/main" id="{7A67216A-55F0-3E06-A311-513F74F563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46" r="5346"/>
            <a:stretch/>
          </p:blipFill>
          <p:spPr bwMode="auto">
            <a:xfrm>
              <a:off x="8515558" y="1740145"/>
              <a:ext cx="2880425" cy="4837924"/>
            </a:xfrm>
            <a:prstGeom prst="rect">
              <a:avLst/>
            </a:prstGeom>
          </p:spPr>
        </p:pic>
        <p:pic>
          <p:nvPicPr>
            <p:cNvPr id="9" name="Imagem 8" descr="Tela de um aparelho eletrônico&#10;&#10;O conteúdo gerado por IA pode estar incorreto.">
              <a:extLst>
                <a:ext uri="{FF2B5EF4-FFF2-40B4-BE49-F238E27FC236}">
                  <a16:creationId xmlns:a16="http://schemas.microsoft.com/office/drawing/2014/main" id="{9453AD57-7C9D-65FC-8BE5-C428205E648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6351" y="764539"/>
              <a:ext cx="3225068" cy="685800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429866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3" grpId="0"/>
      <p:bldP spid="4" grpId="0"/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A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503C4A-B465-F7D7-FDE3-DCEB476A5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Uma imagem contendo mesa, azul, bolo, esqui&#10;&#10;O conteúdo gerado por IA pode estar incorreto.">
            <a:extLst>
              <a:ext uri="{FF2B5EF4-FFF2-40B4-BE49-F238E27FC236}">
                <a16:creationId xmlns:a16="http://schemas.microsoft.com/office/drawing/2014/main" id="{7D2967C4-B52F-66D2-E713-58EAE38F416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3" b="906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4" descr="Círculo azul e diabetes: origem e significado do símbolo - Dra. Suzana  Vieira">
            <a:extLst>
              <a:ext uri="{FF2B5EF4-FFF2-40B4-BE49-F238E27FC236}">
                <a16:creationId xmlns:a16="http://schemas.microsoft.com/office/drawing/2014/main" id="{626EFA81-7F77-9C42-9D95-EF661D351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20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721" y="170151"/>
            <a:ext cx="1118686" cy="111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A6CA289A-06E9-E37C-5F74-9ACD5F8D9584}"/>
              </a:ext>
            </a:extLst>
          </p:cNvPr>
          <p:cNvSpPr txBox="1"/>
          <p:nvPr/>
        </p:nvSpPr>
        <p:spPr>
          <a:xfrm>
            <a:off x="4587953" y="341634"/>
            <a:ext cx="33791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FFFFF"/>
                </a:solidFill>
                <a:latin typeface="Arial Black" panose="020B0A0402010202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653793F-A4BF-352A-B7A0-C786E89F6AE0}"/>
              </a:ext>
            </a:extLst>
          </p:cNvPr>
          <p:cNvSpPr txBox="1"/>
          <p:nvPr/>
        </p:nvSpPr>
        <p:spPr>
          <a:xfrm>
            <a:off x="5349642" y="1095687"/>
            <a:ext cx="1492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00171F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7AA43A0A-F9BB-2656-DDF4-77DA935F60CA}"/>
              </a:ext>
            </a:extLst>
          </p:cNvPr>
          <p:cNvGrpSpPr/>
          <p:nvPr/>
        </p:nvGrpSpPr>
        <p:grpSpPr>
          <a:xfrm>
            <a:off x="679517" y="2352675"/>
            <a:ext cx="2472981" cy="3200400"/>
            <a:chOff x="679517" y="2352675"/>
            <a:chExt cx="2472981" cy="3200400"/>
          </a:xfrm>
        </p:grpSpPr>
        <p:pic>
          <p:nvPicPr>
            <p:cNvPr id="10" name="Imagem 9" descr="Uma imagem contendo objeto, escova de dentes&#10;&#10;O conteúdo gerado por IA pode estar incorreto.">
              <a:extLst>
                <a:ext uri="{FF2B5EF4-FFF2-40B4-BE49-F238E27FC236}">
                  <a16:creationId xmlns:a16="http://schemas.microsoft.com/office/drawing/2014/main" id="{B08A495D-0815-B347-AB79-2F87F494E9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150" b="6066"/>
            <a:stretch>
              <a:fillRect/>
            </a:stretch>
          </p:blipFill>
          <p:spPr>
            <a:xfrm>
              <a:off x="679517" y="2352675"/>
              <a:ext cx="2472981" cy="3200400"/>
            </a:xfrm>
            <a:prstGeom prst="roundRect">
              <a:avLst>
                <a:gd name="adj" fmla="val 6268"/>
              </a:avLst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18" name="Agrupar 17">
              <a:extLst>
                <a:ext uri="{FF2B5EF4-FFF2-40B4-BE49-F238E27FC236}">
                  <a16:creationId xmlns:a16="http://schemas.microsoft.com/office/drawing/2014/main" id="{1E922773-7D47-692B-964F-EA03E8AB1C50}"/>
                </a:ext>
              </a:extLst>
            </p:cNvPr>
            <p:cNvGrpSpPr/>
            <p:nvPr/>
          </p:nvGrpSpPr>
          <p:grpSpPr>
            <a:xfrm>
              <a:off x="679517" y="4368800"/>
              <a:ext cx="2472981" cy="1184275"/>
              <a:chOff x="679517" y="4368800"/>
              <a:chExt cx="2472981" cy="1184275"/>
            </a:xfrm>
          </p:grpSpPr>
          <p:sp>
            <p:nvSpPr>
              <p:cNvPr id="13" name="Retângulo: Cantos Superiores Arredondados 12">
                <a:extLst>
                  <a:ext uri="{FF2B5EF4-FFF2-40B4-BE49-F238E27FC236}">
                    <a16:creationId xmlns:a16="http://schemas.microsoft.com/office/drawing/2014/main" id="{15319E68-3E98-ABFB-EA78-50A903478940}"/>
                  </a:ext>
                </a:extLst>
              </p:cNvPr>
              <p:cNvSpPr/>
              <p:nvPr/>
            </p:nvSpPr>
            <p:spPr>
              <a:xfrm rot="10800000">
                <a:off x="679517" y="4368800"/>
                <a:ext cx="2472981" cy="1184275"/>
              </a:xfrm>
              <a:prstGeom prst="round2SameRect">
                <a:avLst>
                  <a:gd name="adj1" fmla="val 12163"/>
                  <a:gd name="adj2" fmla="val 0"/>
                </a:avLst>
              </a:prstGeom>
              <a:solidFill>
                <a:srgbClr val="00A8E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>
                  <a:latin typeface="Arial Black" panose="020B0A04020102020204" pitchFamily="34" charset="0"/>
                </a:endParaRPr>
              </a:p>
            </p:txBody>
          </p:sp>
          <p:sp>
            <p:nvSpPr>
              <p:cNvPr id="15" name="CaixaDeTexto 14">
                <a:extLst>
                  <a:ext uri="{FF2B5EF4-FFF2-40B4-BE49-F238E27FC236}">
                    <a16:creationId xmlns:a16="http://schemas.microsoft.com/office/drawing/2014/main" id="{38828F8D-3D3E-0EDA-15B5-0C08915B8B04}"/>
                  </a:ext>
                </a:extLst>
              </p:cNvPr>
              <p:cNvSpPr txBox="1"/>
              <p:nvPr/>
            </p:nvSpPr>
            <p:spPr>
              <a:xfrm>
                <a:off x="1118352" y="4462681"/>
                <a:ext cx="159530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>
                    <a:solidFill>
                      <a:srgbClr val="FFFFFF"/>
                    </a:solidFill>
                    <a:latin typeface="Arial Black" panose="020B0A04020102020204" pitchFamily="34" charset="0"/>
                  </a:rPr>
                  <a:t>Assunto 01</a:t>
                </a:r>
              </a:p>
            </p:txBody>
          </p:sp>
          <p:sp>
            <p:nvSpPr>
              <p:cNvPr id="17" name="CaixaDeTexto 16">
                <a:extLst>
                  <a:ext uri="{FF2B5EF4-FFF2-40B4-BE49-F238E27FC236}">
                    <a16:creationId xmlns:a16="http://schemas.microsoft.com/office/drawing/2014/main" id="{1DC6EFF7-9D05-C480-53A3-075E97B328DB}"/>
                  </a:ext>
                </a:extLst>
              </p:cNvPr>
              <p:cNvSpPr txBox="1"/>
              <p:nvPr/>
            </p:nvSpPr>
            <p:spPr>
              <a:xfrm>
                <a:off x="728056" y="4879638"/>
                <a:ext cx="237589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dirty="0">
                    <a:solidFill>
                      <a:srgbClr val="FFFFFF"/>
                    </a:solidFill>
                    <a:latin typeface="Futura BT" panose="020B0502020204020303" pitchFamily="34" charset="0"/>
                  </a:rPr>
                  <a:t>Pequeno texto sobre</a:t>
                </a:r>
              </a:p>
            </p:txBody>
          </p:sp>
        </p:grpSp>
      </p:grp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EEC424E0-3AB3-473B-48B9-32536F476356}"/>
              </a:ext>
            </a:extLst>
          </p:cNvPr>
          <p:cNvGrpSpPr/>
          <p:nvPr/>
        </p:nvGrpSpPr>
        <p:grpSpPr>
          <a:xfrm>
            <a:off x="4859509" y="2352675"/>
            <a:ext cx="2472981" cy="3200400"/>
            <a:chOff x="4859509" y="2352675"/>
            <a:chExt cx="2472981" cy="3200400"/>
          </a:xfrm>
        </p:grpSpPr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04ABB1F3-FE9B-4E29-F412-13BB94D9DDD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862" b="6862"/>
            <a:stretch/>
          </p:blipFill>
          <p:spPr>
            <a:xfrm>
              <a:off x="4859509" y="2352675"/>
              <a:ext cx="2472981" cy="3200400"/>
            </a:xfrm>
            <a:prstGeom prst="roundRect">
              <a:avLst>
                <a:gd name="adj" fmla="val 6268"/>
              </a:avLst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19" name="Agrupar 18">
              <a:extLst>
                <a:ext uri="{FF2B5EF4-FFF2-40B4-BE49-F238E27FC236}">
                  <a16:creationId xmlns:a16="http://schemas.microsoft.com/office/drawing/2014/main" id="{CA4606C3-FEAE-17BE-E73A-9D575F47386D}"/>
                </a:ext>
              </a:extLst>
            </p:cNvPr>
            <p:cNvGrpSpPr/>
            <p:nvPr/>
          </p:nvGrpSpPr>
          <p:grpSpPr>
            <a:xfrm>
              <a:off x="4859509" y="4368800"/>
              <a:ext cx="2472981" cy="1184275"/>
              <a:chOff x="679517" y="4368800"/>
              <a:chExt cx="2472981" cy="1184275"/>
            </a:xfrm>
          </p:grpSpPr>
          <p:sp>
            <p:nvSpPr>
              <p:cNvPr id="20" name="Retângulo: Cantos Superiores Arredondados 19">
                <a:extLst>
                  <a:ext uri="{FF2B5EF4-FFF2-40B4-BE49-F238E27FC236}">
                    <a16:creationId xmlns:a16="http://schemas.microsoft.com/office/drawing/2014/main" id="{EA9681B8-7DB3-2042-B8FC-6993AD431B6A}"/>
                  </a:ext>
                </a:extLst>
              </p:cNvPr>
              <p:cNvSpPr/>
              <p:nvPr/>
            </p:nvSpPr>
            <p:spPr>
              <a:xfrm rot="10800000">
                <a:off x="679517" y="4368800"/>
                <a:ext cx="2472981" cy="1184275"/>
              </a:xfrm>
              <a:prstGeom prst="round2SameRect">
                <a:avLst>
                  <a:gd name="adj1" fmla="val 12163"/>
                  <a:gd name="adj2" fmla="val 0"/>
                </a:avLst>
              </a:prstGeom>
              <a:solidFill>
                <a:srgbClr val="00A8E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>
                  <a:latin typeface="Arial Black" panose="020B0A04020102020204" pitchFamily="34" charset="0"/>
                </a:endParaRPr>
              </a:p>
            </p:txBody>
          </p:sp>
          <p:sp>
            <p:nvSpPr>
              <p:cNvPr id="21" name="CaixaDeTexto 20">
                <a:extLst>
                  <a:ext uri="{FF2B5EF4-FFF2-40B4-BE49-F238E27FC236}">
                    <a16:creationId xmlns:a16="http://schemas.microsoft.com/office/drawing/2014/main" id="{EE1E2AC3-1627-659E-103D-2510372BE98C}"/>
                  </a:ext>
                </a:extLst>
              </p:cNvPr>
              <p:cNvSpPr txBox="1"/>
              <p:nvPr/>
            </p:nvSpPr>
            <p:spPr>
              <a:xfrm>
                <a:off x="1118352" y="4462681"/>
                <a:ext cx="159530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>
                    <a:solidFill>
                      <a:srgbClr val="FFFFFF"/>
                    </a:solidFill>
                    <a:latin typeface="Arial Black" panose="020B0A04020102020204" pitchFamily="34" charset="0"/>
                  </a:rPr>
                  <a:t>Assunto 02</a:t>
                </a:r>
              </a:p>
            </p:txBody>
          </p:sp>
          <p:sp>
            <p:nvSpPr>
              <p:cNvPr id="22" name="CaixaDeTexto 21">
                <a:extLst>
                  <a:ext uri="{FF2B5EF4-FFF2-40B4-BE49-F238E27FC236}">
                    <a16:creationId xmlns:a16="http://schemas.microsoft.com/office/drawing/2014/main" id="{2886D4A0-4A19-5447-1FB9-841E7635FA7C}"/>
                  </a:ext>
                </a:extLst>
              </p:cNvPr>
              <p:cNvSpPr txBox="1"/>
              <p:nvPr/>
            </p:nvSpPr>
            <p:spPr>
              <a:xfrm>
                <a:off x="728056" y="4879638"/>
                <a:ext cx="237589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dirty="0">
                    <a:solidFill>
                      <a:srgbClr val="FFFFFF"/>
                    </a:solidFill>
                    <a:latin typeface="Futura BT" panose="020B0502020204020303" pitchFamily="34" charset="0"/>
                  </a:rPr>
                  <a:t>Pequeno texto sobre</a:t>
                </a:r>
              </a:p>
            </p:txBody>
          </p:sp>
        </p:grpSp>
      </p:grp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C0EBF4EC-91F9-9EBF-85A6-79F939678E9C}"/>
              </a:ext>
            </a:extLst>
          </p:cNvPr>
          <p:cNvGrpSpPr/>
          <p:nvPr/>
        </p:nvGrpSpPr>
        <p:grpSpPr>
          <a:xfrm>
            <a:off x="9039501" y="2352675"/>
            <a:ext cx="2472981" cy="3200400"/>
            <a:chOff x="9039501" y="2352675"/>
            <a:chExt cx="2472981" cy="3200400"/>
          </a:xfrm>
        </p:grpSpPr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8EEB2E96-99A0-A6FC-9387-AF70A1792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602" b="13602"/>
            <a:stretch/>
          </p:blipFill>
          <p:spPr>
            <a:xfrm>
              <a:off x="9039501" y="2352675"/>
              <a:ext cx="2472981" cy="3200400"/>
            </a:xfrm>
            <a:prstGeom prst="roundRect">
              <a:avLst>
                <a:gd name="adj" fmla="val 6268"/>
              </a:avLst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23" name="Agrupar 22">
              <a:extLst>
                <a:ext uri="{FF2B5EF4-FFF2-40B4-BE49-F238E27FC236}">
                  <a16:creationId xmlns:a16="http://schemas.microsoft.com/office/drawing/2014/main" id="{29FC367B-0C1D-5AEA-0A65-DAD70684E4AE}"/>
                </a:ext>
              </a:extLst>
            </p:cNvPr>
            <p:cNvGrpSpPr/>
            <p:nvPr/>
          </p:nvGrpSpPr>
          <p:grpSpPr>
            <a:xfrm>
              <a:off x="9039501" y="4368800"/>
              <a:ext cx="2472981" cy="1184275"/>
              <a:chOff x="679517" y="4368800"/>
              <a:chExt cx="2472981" cy="1184275"/>
            </a:xfrm>
          </p:grpSpPr>
          <p:sp>
            <p:nvSpPr>
              <p:cNvPr id="24" name="Retângulo: Cantos Superiores Arredondados 23">
                <a:extLst>
                  <a:ext uri="{FF2B5EF4-FFF2-40B4-BE49-F238E27FC236}">
                    <a16:creationId xmlns:a16="http://schemas.microsoft.com/office/drawing/2014/main" id="{0CE4F7F5-1D29-6CD6-8FD5-D5FFA792ADFB}"/>
                  </a:ext>
                </a:extLst>
              </p:cNvPr>
              <p:cNvSpPr/>
              <p:nvPr/>
            </p:nvSpPr>
            <p:spPr>
              <a:xfrm rot="10800000">
                <a:off x="679517" y="4368800"/>
                <a:ext cx="2472981" cy="1184275"/>
              </a:xfrm>
              <a:prstGeom prst="round2SameRect">
                <a:avLst>
                  <a:gd name="adj1" fmla="val 12163"/>
                  <a:gd name="adj2" fmla="val 0"/>
                </a:avLst>
              </a:prstGeom>
              <a:solidFill>
                <a:srgbClr val="00A8E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>
                  <a:latin typeface="Arial Black" panose="020B0A04020102020204" pitchFamily="34" charset="0"/>
                </a:endParaRPr>
              </a:p>
            </p:txBody>
          </p:sp>
          <p:sp>
            <p:nvSpPr>
              <p:cNvPr id="25" name="CaixaDeTexto 24">
                <a:extLst>
                  <a:ext uri="{FF2B5EF4-FFF2-40B4-BE49-F238E27FC236}">
                    <a16:creationId xmlns:a16="http://schemas.microsoft.com/office/drawing/2014/main" id="{0EA60DCF-D978-DAAF-469B-9C6DBF70DD58}"/>
                  </a:ext>
                </a:extLst>
              </p:cNvPr>
              <p:cNvSpPr txBox="1"/>
              <p:nvPr/>
            </p:nvSpPr>
            <p:spPr>
              <a:xfrm>
                <a:off x="1118352" y="4462681"/>
                <a:ext cx="159530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>
                    <a:solidFill>
                      <a:srgbClr val="FFFFFF"/>
                    </a:solidFill>
                    <a:latin typeface="Arial Black" panose="020B0A04020102020204" pitchFamily="34" charset="0"/>
                  </a:rPr>
                  <a:t>Assunto 03</a:t>
                </a:r>
              </a:p>
            </p:txBody>
          </p:sp>
          <p:sp>
            <p:nvSpPr>
              <p:cNvPr id="26" name="CaixaDeTexto 25">
                <a:extLst>
                  <a:ext uri="{FF2B5EF4-FFF2-40B4-BE49-F238E27FC236}">
                    <a16:creationId xmlns:a16="http://schemas.microsoft.com/office/drawing/2014/main" id="{E273C172-3DD2-F215-6EF1-FABD83031C1D}"/>
                  </a:ext>
                </a:extLst>
              </p:cNvPr>
              <p:cNvSpPr txBox="1"/>
              <p:nvPr/>
            </p:nvSpPr>
            <p:spPr>
              <a:xfrm>
                <a:off x="728056" y="4879638"/>
                <a:ext cx="237589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dirty="0">
                    <a:solidFill>
                      <a:srgbClr val="FFFFFF"/>
                    </a:solidFill>
                    <a:latin typeface="Futura BT" panose="020B0502020204020303" pitchFamily="34" charset="0"/>
                  </a:rPr>
                  <a:t>Pequeno texto sobre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33653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iabetes: principais sinais e cuidados após o diagnóstico | Vida Saudável -  Einstein">
            <a:extLst>
              <a:ext uri="{FF2B5EF4-FFF2-40B4-BE49-F238E27FC236}">
                <a16:creationId xmlns:a16="http://schemas.microsoft.com/office/drawing/2014/main" id="{B8B633FC-2D96-5A32-F563-DB2BAA1B8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879" y="-685"/>
            <a:ext cx="9798121" cy="6858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618420E8-2687-472D-B2C8-B28330CE9074}"/>
              </a:ext>
            </a:extLst>
          </p:cNvPr>
          <p:cNvSpPr/>
          <p:nvPr/>
        </p:nvSpPr>
        <p:spPr>
          <a:xfrm>
            <a:off x="0" y="-685"/>
            <a:ext cx="12192000" cy="6858685"/>
          </a:xfrm>
          <a:prstGeom prst="rect">
            <a:avLst/>
          </a:prstGeom>
          <a:gradFill flip="none" rotWithShape="1">
            <a:gsLst>
              <a:gs pos="27000">
                <a:srgbClr val="00A8E8"/>
              </a:gs>
              <a:gs pos="57000">
                <a:srgbClr val="00A8E8">
                  <a:alpha val="86000"/>
                </a:srgbClr>
              </a:gs>
              <a:gs pos="100000">
                <a:srgbClr val="00A8E8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0" name="Imagem 9" descr="Ícone&#10;&#10;O conteúdo gerado por IA pode estar incorreto.">
            <a:extLst>
              <a:ext uri="{FF2B5EF4-FFF2-40B4-BE49-F238E27FC236}">
                <a16:creationId xmlns:a16="http://schemas.microsoft.com/office/drawing/2014/main" id="{40764EBA-80A3-396C-32EF-2DF7AEC5C8D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157" y="-843604"/>
            <a:ext cx="6858000" cy="6858000"/>
          </a:xfrm>
          <a:prstGeom prst="rect">
            <a:avLst/>
          </a:prstGeom>
        </p:spPr>
      </p:pic>
      <p:pic>
        <p:nvPicPr>
          <p:cNvPr id="1028" name="Picture 4" descr="Círculo azul e diabetes: origem e significado do símbolo - Dra. Suzana  Vieira">
            <a:extLst>
              <a:ext uri="{FF2B5EF4-FFF2-40B4-BE49-F238E27FC236}">
                <a16:creationId xmlns:a16="http://schemas.microsoft.com/office/drawing/2014/main" id="{7172EB3C-A80D-29C1-7587-ECC0EC212B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91" y="181724"/>
            <a:ext cx="1482690" cy="1482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B17E3B2D-114C-CB93-3D15-4121A92A7DBD}"/>
              </a:ext>
            </a:extLst>
          </p:cNvPr>
          <p:cNvSpPr txBox="1"/>
          <p:nvPr/>
        </p:nvSpPr>
        <p:spPr>
          <a:xfrm>
            <a:off x="1114003" y="2478661"/>
            <a:ext cx="529484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00171F"/>
                </a:solidFill>
                <a:latin typeface="Arial Black" panose="020B0A04020102020204" pitchFamily="34" charset="0"/>
              </a:rPr>
              <a:t>TÍTULO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8B57086-41BA-F74A-8DF5-A9308AFE4114}"/>
              </a:ext>
            </a:extLst>
          </p:cNvPr>
          <p:cNvSpPr txBox="1"/>
          <p:nvPr/>
        </p:nvSpPr>
        <p:spPr>
          <a:xfrm>
            <a:off x="1160499" y="3632822"/>
            <a:ext cx="24256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FFFFFF"/>
                </a:solidFill>
                <a:latin typeface="Futura BT" panose="020B0502020204020303" pitchFamily="34" charset="0"/>
              </a:rPr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3696626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1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8837BF-9962-57A2-27C1-8D2D6015C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Uma imagem contendo mesa, azul, bolo, esqui&#10;&#10;O conteúdo gerado por IA pode estar incorreto.">
            <a:extLst>
              <a:ext uri="{FF2B5EF4-FFF2-40B4-BE49-F238E27FC236}">
                <a16:creationId xmlns:a16="http://schemas.microsoft.com/office/drawing/2014/main" id="{F015067F-4ECC-8774-B87A-1465603541D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3" b="906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01F8DF60-69DA-8CCC-0D95-BA63CBAE5CAB}"/>
              </a:ext>
            </a:extLst>
          </p:cNvPr>
          <p:cNvSpPr/>
          <p:nvPr/>
        </p:nvSpPr>
        <p:spPr>
          <a:xfrm>
            <a:off x="5486400" y="472610"/>
            <a:ext cx="6332305" cy="5917915"/>
          </a:xfrm>
          <a:prstGeom prst="roundRect">
            <a:avLst>
              <a:gd name="adj" fmla="val 4883"/>
            </a:avLst>
          </a:prstGeom>
          <a:solidFill>
            <a:srgbClr val="003459">
              <a:alpha val="60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377357D-7973-8020-1F37-382321F451F9}"/>
              </a:ext>
            </a:extLst>
          </p:cNvPr>
          <p:cNvSpPr txBox="1"/>
          <p:nvPr/>
        </p:nvSpPr>
        <p:spPr>
          <a:xfrm>
            <a:off x="6544563" y="1115556"/>
            <a:ext cx="450354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400" dirty="0">
                <a:solidFill>
                  <a:srgbClr val="FFFFFF"/>
                </a:solidFill>
                <a:latin typeface="Futura BT" panose="020B0502020204020303" pitchFamily="34" charset="0"/>
              </a:rPr>
              <a:t>Use uma frase </a:t>
            </a:r>
            <a:r>
              <a:rPr lang="pt-BR" sz="4400" b="1" dirty="0">
                <a:solidFill>
                  <a:srgbClr val="00A8E8"/>
                </a:solidFill>
                <a:latin typeface="Futura BT" panose="020B0502020204020303" pitchFamily="34" charset="0"/>
              </a:rPr>
              <a:t>impactante</a:t>
            </a:r>
            <a:r>
              <a:rPr lang="pt-BR" sz="4400" dirty="0">
                <a:solidFill>
                  <a:srgbClr val="FFFFFF"/>
                </a:solidFill>
                <a:latin typeface="Futura BT" panose="020B0502020204020303" pitchFamily="34" charset="0"/>
              </a:rPr>
              <a:t> para encerrar a sua apresentação.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00A4235-3D69-50ED-5EEA-F7321518C55B}"/>
              </a:ext>
            </a:extLst>
          </p:cNvPr>
          <p:cNvSpPr txBox="1"/>
          <p:nvPr/>
        </p:nvSpPr>
        <p:spPr>
          <a:xfrm>
            <a:off x="5647436" y="246606"/>
            <a:ext cx="89712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9900" dirty="0">
                <a:solidFill>
                  <a:srgbClr val="00A8E8"/>
                </a:solidFill>
                <a:latin typeface="Arial Black" panose="020B0A04020102020204" pitchFamily="34" charset="0"/>
              </a:rPr>
              <a:t>“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01C4629-16B1-6DE8-AD38-72CE3292E97A}"/>
              </a:ext>
            </a:extLst>
          </p:cNvPr>
          <p:cNvSpPr txBox="1"/>
          <p:nvPr/>
        </p:nvSpPr>
        <p:spPr>
          <a:xfrm>
            <a:off x="8100855" y="5815014"/>
            <a:ext cx="3592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 dirty="0">
                <a:solidFill>
                  <a:srgbClr val="00A8E8"/>
                </a:solidFill>
                <a:latin typeface="Arial Black" panose="020B0A04020102020204" pitchFamily="34" charset="0"/>
              </a:rPr>
              <a:t>Fulano de Tal</a:t>
            </a:r>
          </a:p>
        </p:txBody>
      </p:sp>
    </p:spTree>
    <p:extLst>
      <p:ext uri="{BB962C8B-B14F-4D97-AF65-F5344CB8AC3E}">
        <p14:creationId xmlns:p14="http://schemas.microsoft.com/office/powerpoint/2010/main" val="54193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CA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0C6E223-99F6-5FDD-7BE4-E2F3161B5805}"/>
              </a:ext>
            </a:extLst>
          </p:cNvPr>
          <p:cNvSpPr txBox="1"/>
          <p:nvPr/>
        </p:nvSpPr>
        <p:spPr>
          <a:xfrm>
            <a:off x="3786314" y="3220463"/>
            <a:ext cx="370325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dirty="0" err="1">
                <a:solidFill>
                  <a:srgbClr val="023047"/>
                </a:solidFill>
                <a:latin typeface="Bison Bold" panose="00000400000000000000" pitchFamily="2" charset="0"/>
              </a:rPr>
              <a:t>Template</a:t>
            </a:r>
            <a:endParaRPr lang="pt-BR" sz="8800" dirty="0">
              <a:solidFill>
                <a:srgbClr val="023047"/>
              </a:solidFill>
              <a:latin typeface="Bison Bold" panose="00000400000000000000" pitchFamily="2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347FD7-3C0B-53C1-CD58-6743D9BD7990}"/>
              </a:ext>
            </a:extLst>
          </p:cNvPr>
          <p:cNvSpPr txBox="1"/>
          <p:nvPr/>
        </p:nvSpPr>
        <p:spPr>
          <a:xfrm>
            <a:off x="7338746" y="2366383"/>
            <a:ext cx="1176925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9900" dirty="0">
                <a:solidFill>
                  <a:srgbClr val="023047"/>
                </a:solidFill>
                <a:latin typeface="Bison Bold" panose="00000400000000000000" pitchFamily="2" charset="0"/>
              </a:rPr>
              <a:t>+</a:t>
            </a:r>
          </a:p>
        </p:txBody>
      </p:sp>
      <p:sp>
        <p:nvSpPr>
          <p:cNvPr id="4" name="Semicírculo 3">
            <a:extLst>
              <a:ext uri="{FF2B5EF4-FFF2-40B4-BE49-F238E27FC236}">
                <a16:creationId xmlns:a16="http://schemas.microsoft.com/office/drawing/2014/main" id="{CFA5B528-5548-BF5D-C9DC-785567C014E8}"/>
              </a:ext>
            </a:extLst>
          </p:cNvPr>
          <p:cNvSpPr/>
          <p:nvPr/>
        </p:nvSpPr>
        <p:spPr>
          <a:xfrm>
            <a:off x="4044235" y="2366383"/>
            <a:ext cx="3958387" cy="2612572"/>
          </a:xfrm>
          <a:prstGeom prst="blockArc">
            <a:avLst>
              <a:gd name="adj1" fmla="val 11213750"/>
              <a:gd name="adj2" fmla="val 21369168"/>
              <a:gd name="adj3" fmla="val 6999"/>
            </a:avLst>
          </a:prstGeom>
          <a:gradFill flip="none" rotWithShape="1">
            <a:gsLst>
              <a:gs pos="100000">
                <a:srgbClr val="8ECAE6"/>
              </a:gs>
              <a:gs pos="64000">
                <a:srgbClr val="219EBC"/>
              </a:gs>
              <a:gs pos="4000">
                <a:srgbClr val="023047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2628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Ícone&#10;&#10;O conteúdo gerado por IA pode estar incorreto.">
            <a:extLst>
              <a:ext uri="{FF2B5EF4-FFF2-40B4-BE49-F238E27FC236}">
                <a16:creationId xmlns:a16="http://schemas.microsoft.com/office/drawing/2014/main" id="{547A16A0-5AB1-6FB5-15A9-89F25E3F92F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560" y="170151"/>
            <a:ext cx="6858000" cy="6858000"/>
          </a:xfrm>
          <a:prstGeom prst="rect">
            <a:avLst/>
          </a:prstGeom>
        </p:spPr>
      </p:pic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7A2FA84A-2FE2-A398-A2B1-CADDC17B8486}"/>
              </a:ext>
            </a:extLst>
          </p:cNvPr>
          <p:cNvSpPr/>
          <p:nvPr/>
        </p:nvSpPr>
        <p:spPr>
          <a:xfrm>
            <a:off x="132017" y="3665443"/>
            <a:ext cx="1152000" cy="181224"/>
          </a:xfrm>
          <a:prstGeom prst="roundRect">
            <a:avLst>
              <a:gd name="adj" fmla="val 50000"/>
            </a:avLst>
          </a:prstGeom>
          <a:solidFill>
            <a:srgbClr val="0017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95174C80-1F9D-D621-C967-6F0CC93AB6B1}"/>
              </a:ext>
            </a:extLst>
          </p:cNvPr>
          <p:cNvSpPr/>
          <p:nvPr/>
        </p:nvSpPr>
        <p:spPr>
          <a:xfrm>
            <a:off x="1208702" y="3665443"/>
            <a:ext cx="1908000" cy="181224"/>
          </a:xfrm>
          <a:prstGeom prst="roundRect">
            <a:avLst>
              <a:gd name="adj" fmla="val 50000"/>
            </a:avLst>
          </a:prstGeom>
          <a:solidFill>
            <a:srgbClr val="0017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891F0317-BB65-5E80-E566-84723B05365D}"/>
              </a:ext>
            </a:extLst>
          </p:cNvPr>
          <p:cNvSpPr/>
          <p:nvPr/>
        </p:nvSpPr>
        <p:spPr>
          <a:xfrm>
            <a:off x="3042197" y="3665443"/>
            <a:ext cx="1908000" cy="181224"/>
          </a:xfrm>
          <a:prstGeom prst="roundRect">
            <a:avLst>
              <a:gd name="adj" fmla="val 50000"/>
            </a:avLst>
          </a:prstGeom>
          <a:solidFill>
            <a:srgbClr val="0017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083C54FD-3157-8FE9-8AFB-B2480BFBFE90}"/>
              </a:ext>
            </a:extLst>
          </p:cNvPr>
          <p:cNvSpPr/>
          <p:nvPr/>
        </p:nvSpPr>
        <p:spPr>
          <a:xfrm>
            <a:off x="5044560" y="3665443"/>
            <a:ext cx="1908000" cy="181224"/>
          </a:xfrm>
          <a:prstGeom prst="roundRect">
            <a:avLst>
              <a:gd name="adj" fmla="val 50000"/>
            </a:avLst>
          </a:prstGeom>
          <a:solidFill>
            <a:srgbClr val="0017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B8319D7F-C2D2-C149-5295-449462D4342E}"/>
              </a:ext>
            </a:extLst>
          </p:cNvPr>
          <p:cNvSpPr/>
          <p:nvPr/>
        </p:nvSpPr>
        <p:spPr>
          <a:xfrm>
            <a:off x="7046923" y="3665443"/>
            <a:ext cx="1908000" cy="181224"/>
          </a:xfrm>
          <a:prstGeom prst="roundRect">
            <a:avLst>
              <a:gd name="adj" fmla="val 50000"/>
            </a:avLst>
          </a:prstGeom>
          <a:solidFill>
            <a:srgbClr val="0017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DDAE9064-42DC-1711-F6F1-9B9751A9C324}"/>
              </a:ext>
            </a:extLst>
          </p:cNvPr>
          <p:cNvSpPr/>
          <p:nvPr/>
        </p:nvSpPr>
        <p:spPr>
          <a:xfrm>
            <a:off x="9049286" y="3665443"/>
            <a:ext cx="1908000" cy="181224"/>
          </a:xfrm>
          <a:prstGeom prst="roundRect">
            <a:avLst>
              <a:gd name="adj" fmla="val 50000"/>
            </a:avLst>
          </a:prstGeom>
          <a:solidFill>
            <a:srgbClr val="0017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CF96F7F0-C411-76B2-C747-2456886E412E}"/>
              </a:ext>
            </a:extLst>
          </p:cNvPr>
          <p:cNvSpPr/>
          <p:nvPr/>
        </p:nvSpPr>
        <p:spPr>
          <a:xfrm>
            <a:off x="11000279" y="3665443"/>
            <a:ext cx="936000" cy="181224"/>
          </a:xfrm>
          <a:prstGeom prst="roundRect">
            <a:avLst>
              <a:gd name="adj" fmla="val 50000"/>
            </a:avLst>
          </a:prstGeom>
          <a:solidFill>
            <a:srgbClr val="0017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Picture 4" descr="Círculo azul e diabetes: origem e significado do símbolo - Dra. Suzana  Vieira">
            <a:extLst>
              <a:ext uri="{FF2B5EF4-FFF2-40B4-BE49-F238E27FC236}">
                <a16:creationId xmlns:a16="http://schemas.microsoft.com/office/drawing/2014/main" id="{83ED3443-D101-98CD-E2A1-3FF91A0CF2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21" y="170151"/>
            <a:ext cx="1118686" cy="111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Agrupar 22">
            <a:extLst>
              <a:ext uri="{FF2B5EF4-FFF2-40B4-BE49-F238E27FC236}">
                <a16:creationId xmlns:a16="http://schemas.microsoft.com/office/drawing/2014/main" id="{FBF479B7-E8EF-027D-5139-E00492752C79}"/>
              </a:ext>
            </a:extLst>
          </p:cNvPr>
          <p:cNvGrpSpPr/>
          <p:nvPr/>
        </p:nvGrpSpPr>
        <p:grpSpPr>
          <a:xfrm>
            <a:off x="1033575" y="2596044"/>
            <a:ext cx="219075" cy="1160011"/>
            <a:chOff x="1033575" y="2596044"/>
            <a:chExt cx="219075" cy="1160011"/>
          </a:xfrm>
        </p:grpSpPr>
        <p:cxnSp>
          <p:nvCxnSpPr>
            <p:cNvPr id="21" name="Conector reto 20">
              <a:extLst>
                <a:ext uri="{FF2B5EF4-FFF2-40B4-BE49-F238E27FC236}">
                  <a16:creationId xmlns:a16="http://schemas.microsoft.com/office/drawing/2014/main" id="{5ACF1E38-BF4F-95DF-3925-1D42A8ED71EE}"/>
                </a:ext>
              </a:extLst>
            </p:cNvPr>
            <p:cNvCxnSpPr/>
            <p:nvPr/>
          </p:nvCxnSpPr>
          <p:spPr>
            <a:xfrm flipV="1">
              <a:off x="1143113" y="2815119"/>
              <a:ext cx="0" cy="940936"/>
            </a:xfrm>
            <a:prstGeom prst="line">
              <a:avLst/>
            </a:prstGeom>
            <a:ln w="76200">
              <a:solidFill>
                <a:srgbClr val="007EA7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4DD5901D-C08C-2585-60BD-CD4F83B7C19B}"/>
                </a:ext>
              </a:extLst>
            </p:cNvPr>
            <p:cNvSpPr/>
            <p:nvPr/>
          </p:nvSpPr>
          <p:spPr>
            <a:xfrm>
              <a:off x="1033575" y="2596044"/>
              <a:ext cx="219075" cy="219075"/>
            </a:xfrm>
            <a:prstGeom prst="ellipse">
              <a:avLst/>
            </a:prstGeom>
            <a:solidFill>
              <a:srgbClr val="007EA7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27C884D2-011B-EBAE-EA1F-F4E63A73118F}"/>
              </a:ext>
            </a:extLst>
          </p:cNvPr>
          <p:cNvGrpSpPr/>
          <p:nvPr/>
        </p:nvGrpSpPr>
        <p:grpSpPr>
          <a:xfrm>
            <a:off x="4904508" y="2596044"/>
            <a:ext cx="219075" cy="1160011"/>
            <a:chOff x="1033575" y="2596044"/>
            <a:chExt cx="219075" cy="1160011"/>
          </a:xfrm>
        </p:grpSpPr>
        <p:cxnSp>
          <p:nvCxnSpPr>
            <p:cNvPr id="25" name="Conector reto 24">
              <a:extLst>
                <a:ext uri="{FF2B5EF4-FFF2-40B4-BE49-F238E27FC236}">
                  <a16:creationId xmlns:a16="http://schemas.microsoft.com/office/drawing/2014/main" id="{2E408181-C9CB-FAE1-CE64-483046420D43}"/>
                </a:ext>
              </a:extLst>
            </p:cNvPr>
            <p:cNvCxnSpPr/>
            <p:nvPr/>
          </p:nvCxnSpPr>
          <p:spPr>
            <a:xfrm flipV="1">
              <a:off x="1143113" y="2815119"/>
              <a:ext cx="0" cy="940936"/>
            </a:xfrm>
            <a:prstGeom prst="line">
              <a:avLst/>
            </a:prstGeom>
            <a:ln w="76200">
              <a:solidFill>
                <a:srgbClr val="007EA7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916813CF-7FC3-AB32-B30E-0B20CF2339B4}"/>
                </a:ext>
              </a:extLst>
            </p:cNvPr>
            <p:cNvSpPr/>
            <p:nvPr/>
          </p:nvSpPr>
          <p:spPr>
            <a:xfrm>
              <a:off x="1033575" y="2596044"/>
              <a:ext cx="219075" cy="219075"/>
            </a:xfrm>
            <a:prstGeom prst="ellipse">
              <a:avLst/>
            </a:prstGeom>
            <a:solidFill>
              <a:srgbClr val="007EA7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ED327062-03EF-9606-2BF8-F3ABD8F6E027}"/>
              </a:ext>
            </a:extLst>
          </p:cNvPr>
          <p:cNvGrpSpPr/>
          <p:nvPr/>
        </p:nvGrpSpPr>
        <p:grpSpPr>
          <a:xfrm>
            <a:off x="8787218" y="2596044"/>
            <a:ext cx="219075" cy="1160011"/>
            <a:chOff x="1033575" y="2596044"/>
            <a:chExt cx="219075" cy="1160011"/>
          </a:xfrm>
        </p:grpSpPr>
        <p:cxnSp>
          <p:nvCxnSpPr>
            <p:cNvPr id="28" name="Conector reto 27">
              <a:extLst>
                <a:ext uri="{FF2B5EF4-FFF2-40B4-BE49-F238E27FC236}">
                  <a16:creationId xmlns:a16="http://schemas.microsoft.com/office/drawing/2014/main" id="{E1C14106-2C11-0A4F-2255-D58C99E7525D}"/>
                </a:ext>
              </a:extLst>
            </p:cNvPr>
            <p:cNvCxnSpPr/>
            <p:nvPr/>
          </p:nvCxnSpPr>
          <p:spPr>
            <a:xfrm flipV="1">
              <a:off x="1143113" y="2815119"/>
              <a:ext cx="0" cy="940936"/>
            </a:xfrm>
            <a:prstGeom prst="line">
              <a:avLst/>
            </a:prstGeom>
            <a:ln w="76200">
              <a:solidFill>
                <a:srgbClr val="007EA7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Elipse 28">
              <a:extLst>
                <a:ext uri="{FF2B5EF4-FFF2-40B4-BE49-F238E27FC236}">
                  <a16:creationId xmlns:a16="http://schemas.microsoft.com/office/drawing/2014/main" id="{5DB0BE76-FDF1-90C6-4826-CF1DE2BA278A}"/>
                </a:ext>
              </a:extLst>
            </p:cNvPr>
            <p:cNvSpPr/>
            <p:nvPr/>
          </p:nvSpPr>
          <p:spPr>
            <a:xfrm>
              <a:off x="1033575" y="2596044"/>
              <a:ext cx="219075" cy="219075"/>
            </a:xfrm>
            <a:prstGeom prst="ellipse">
              <a:avLst/>
            </a:prstGeom>
            <a:solidFill>
              <a:srgbClr val="007EA7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549E8297-3FB0-1469-B42B-6AED71FD6D38}"/>
              </a:ext>
            </a:extLst>
          </p:cNvPr>
          <p:cNvGrpSpPr/>
          <p:nvPr/>
        </p:nvGrpSpPr>
        <p:grpSpPr>
          <a:xfrm flipV="1">
            <a:off x="2977856" y="3756055"/>
            <a:ext cx="219075" cy="1160011"/>
            <a:chOff x="1033575" y="2596044"/>
            <a:chExt cx="219075" cy="1160011"/>
          </a:xfrm>
        </p:grpSpPr>
        <p:cxnSp>
          <p:nvCxnSpPr>
            <p:cNvPr id="31" name="Conector reto 30">
              <a:extLst>
                <a:ext uri="{FF2B5EF4-FFF2-40B4-BE49-F238E27FC236}">
                  <a16:creationId xmlns:a16="http://schemas.microsoft.com/office/drawing/2014/main" id="{BD0EDE05-9B8A-4CAD-E243-3EC5A9F06DBC}"/>
                </a:ext>
              </a:extLst>
            </p:cNvPr>
            <p:cNvCxnSpPr/>
            <p:nvPr/>
          </p:nvCxnSpPr>
          <p:spPr>
            <a:xfrm flipV="1">
              <a:off x="1143113" y="2815119"/>
              <a:ext cx="0" cy="940936"/>
            </a:xfrm>
            <a:prstGeom prst="line">
              <a:avLst/>
            </a:prstGeom>
            <a:ln w="76200">
              <a:solidFill>
                <a:srgbClr val="007EA7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Elipse 31">
              <a:extLst>
                <a:ext uri="{FF2B5EF4-FFF2-40B4-BE49-F238E27FC236}">
                  <a16:creationId xmlns:a16="http://schemas.microsoft.com/office/drawing/2014/main" id="{556D7CEE-8EA7-8D6D-2E5A-EE0206854765}"/>
                </a:ext>
              </a:extLst>
            </p:cNvPr>
            <p:cNvSpPr/>
            <p:nvPr/>
          </p:nvSpPr>
          <p:spPr>
            <a:xfrm>
              <a:off x="1033575" y="2596044"/>
              <a:ext cx="219075" cy="219075"/>
            </a:xfrm>
            <a:prstGeom prst="ellipse">
              <a:avLst/>
            </a:prstGeom>
            <a:solidFill>
              <a:srgbClr val="007EA7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5CDBBFA5-9838-7AEB-3297-CBD9A2799A51}"/>
              </a:ext>
            </a:extLst>
          </p:cNvPr>
          <p:cNvGrpSpPr/>
          <p:nvPr/>
        </p:nvGrpSpPr>
        <p:grpSpPr>
          <a:xfrm flipV="1">
            <a:off x="6839856" y="3756055"/>
            <a:ext cx="219075" cy="1160011"/>
            <a:chOff x="1033575" y="2596044"/>
            <a:chExt cx="219075" cy="1160011"/>
          </a:xfrm>
        </p:grpSpPr>
        <p:cxnSp>
          <p:nvCxnSpPr>
            <p:cNvPr id="34" name="Conector reto 33">
              <a:extLst>
                <a:ext uri="{FF2B5EF4-FFF2-40B4-BE49-F238E27FC236}">
                  <a16:creationId xmlns:a16="http://schemas.microsoft.com/office/drawing/2014/main" id="{07F3765B-EF00-67D1-F495-7584B71372F3}"/>
                </a:ext>
              </a:extLst>
            </p:cNvPr>
            <p:cNvCxnSpPr/>
            <p:nvPr/>
          </p:nvCxnSpPr>
          <p:spPr>
            <a:xfrm flipV="1">
              <a:off x="1143113" y="2815119"/>
              <a:ext cx="0" cy="940936"/>
            </a:xfrm>
            <a:prstGeom prst="line">
              <a:avLst/>
            </a:prstGeom>
            <a:ln w="76200">
              <a:solidFill>
                <a:srgbClr val="007EA7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Elipse 34">
              <a:extLst>
                <a:ext uri="{FF2B5EF4-FFF2-40B4-BE49-F238E27FC236}">
                  <a16:creationId xmlns:a16="http://schemas.microsoft.com/office/drawing/2014/main" id="{97370783-8BC7-8DC0-62D3-CD5B2E8B67E0}"/>
                </a:ext>
              </a:extLst>
            </p:cNvPr>
            <p:cNvSpPr/>
            <p:nvPr/>
          </p:nvSpPr>
          <p:spPr>
            <a:xfrm>
              <a:off x="1033575" y="2596044"/>
              <a:ext cx="219075" cy="219075"/>
            </a:xfrm>
            <a:prstGeom prst="ellipse">
              <a:avLst/>
            </a:prstGeom>
            <a:solidFill>
              <a:srgbClr val="007EA7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6" name="Agrupar 35">
            <a:extLst>
              <a:ext uri="{FF2B5EF4-FFF2-40B4-BE49-F238E27FC236}">
                <a16:creationId xmlns:a16="http://schemas.microsoft.com/office/drawing/2014/main" id="{DB73DE50-9DBC-342B-FBAA-8FF1AEEAE143}"/>
              </a:ext>
            </a:extLst>
          </p:cNvPr>
          <p:cNvGrpSpPr/>
          <p:nvPr/>
        </p:nvGrpSpPr>
        <p:grpSpPr>
          <a:xfrm flipV="1">
            <a:off x="10731499" y="3756055"/>
            <a:ext cx="219075" cy="1160011"/>
            <a:chOff x="1033575" y="2596044"/>
            <a:chExt cx="219075" cy="1160011"/>
          </a:xfrm>
        </p:grpSpPr>
        <p:cxnSp>
          <p:nvCxnSpPr>
            <p:cNvPr id="37" name="Conector reto 36">
              <a:extLst>
                <a:ext uri="{FF2B5EF4-FFF2-40B4-BE49-F238E27FC236}">
                  <a16:creationId xmlns:a16="http://schemas.microsoft.com/office/drawing/2014/main" id="{5177A399-0771-473B-47B9-EFD7EBC64854}"/>
                </a:ext>
              </a:extLst>
            </p:cNvPr>
            <p:cNvCxnSpPr/>
            <p:nvPr/>
          </p:nvCxnSpPr>
          <p:spPr>
            <a:xfrm flipV="1">
              <a:off x="1143113" y="2815119"/>
              <a:ext cx="0" cy="940936"/>
            </a:xfrm>
            <a:prstGeom prst="line">
              <a:avLst/>
            </a:prstGeom>
            <a:ln w="76200">
              <a:solidFill>
                <a:srgbClr val="007EA7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Elipse 37">
              <a:extLst>
                <a:ext uri="{FF2B5EF4-FFF2-40B4-BE49-F238E27FC236}">
                  <a16:creationId xmlns:a16="http://schemas.microsoft.com/office/drawing/2014/main" id="{F775168D-5417-65BD-C247-9466254A3F49}"/>
                </a:ext>
              </a:extLst>
            </p:cNvPr>
            <p:cNvSpPr/>
            <p:nvPr/>
          </p:nvSpPr>
          <p:spPr>
            <a:xfrm>
              <a:off x="1033575" y="2596044"/>
              <a:ext cx="219075" cy="219075"/>
            </a:xfrm>
            <a:prstGeom prst="ellipse">
              <a:avLst/>
            </a:prstGeom>
            <a:solidFill>
              <a:srgbClr val="007EA7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4" name="CaixaDeTexto 3">
            <a:extLst>
              <a:ext uri="{FF2B5EF4-FFF2-40B4-BE49-F238E27FC236}">
                <a16:creationId xmlns:a16="http://schemas.microsoft.com/office/drawing/2014/main" id="{90B6F601-40E3-1A5C-DF56-8C4C057588F4}"/>
              </a:ext>
            </a:extLst>
          </p:cNvPr>
          <p:cNvSpPr txBox="1"/>
          <p:nvPr/>
        </p:nvSpPr>
        <p:spPr>
          <a:xfrm>
            <a:off x="816053" y="341634"/>
            <a:ext cx="33791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00A8E8"/>
                </a:solidFill>
                <a:latin typeface="Arial Black" panose="020B0A04020102020204" pitchFamily="34" charset="0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108B219-1E01-5980-7F90-EB76913A8C11}"/>
              </a:ext>
            </a:extLst>
          </p:cNvPr>
          <p:cNvSpPr txBox="1"/>
          <p:nvPr/>
        </p:nvSpPr>
        <p:spPr>
          <a:xfrm>
            <a:off x="828164" y="1106702"/>
            <a:ext cx="1492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003459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49A278EA-DDBB-8E31-980A-8FCE86DE7D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053" y="3429000"/>
            <a:ext cx="654121" cy="65412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463EE054-7676-CB64-21F0-7D5604A407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3185" y="3428999"/>
            <a:ext cx="654121" cy="65412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7E5D5D6-CB2D-F39A-A9BA-AEF2B722A4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0317" y="3428998"/>
            <a:ext cx="654121" cy="65412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FC71660B-42AD-FD79-3064-8432A5AD92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7449" y="3428997"/>
            <a:ext cx="654121" cy="65412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38224B3A-6703-B97E-641C-1B2B6D83A9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4581" y="3428996"/>
            <a:ext cx="654121" cy="65412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E0685684-B8EE-EE6B-61C1-2B23169DC4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1713" y="3428995"/>
            <a:ext cx="654121" cy="65412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67EE2652-3322-6206-027B-A41B2FF919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357" y="1997437"/>
            <a:ext cx="438150" cy="438150"/>
          </a:xfrm>
          <a:prstGeom prst="rect">
            <a:avLst/>
          </a:prstGeom>
        </p:spPr>
      </p:pic>
      <p:pic>
        <p:nvPicPr>
          <p:cNvPr id="41" name="Imagem 40">
            <a:extLst>
              <a:ext uri="{FF2B5EF4-FFF2-40B4-BE49-F238E27FC236}">
                <a16:creationId xmlns:a16="http://schemas.microsoft.com/office/drawing/2014/main" id="{79AE1519-DD68-67AD-66CF-8D5CA21A7B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8630" y="5041349"/>
            <a:ext cx="438150" cy="438150"/>
          </a:xfrm>
          <a:prstGeom prst="rect">
            <a:avLst/>
          </a:prstGeom>
        </p:spPr>
      </p:pic>
      <p:pic>
        <p:nvPicPr>
          <p:cNvPr id="42" name="Imagem 41">
            <a:extLst>
              <a:ext uri="{FF2B5EF4-FFF2-40B4-BE49-F238E27FC236}">
                <a16:creationId xmlns:a16="http://schemas.microsoft.com/office/drawing/2014/main" id="{592217E1-CE9F-CB56-EED4-BD9CD0FFC4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16500" y="1997437"/>
            <a:ext cx="438150" cy="438150"/>
          </a:xfrm>
          <a:prstGeom prst="rect">
            <a:avLst/>
          </a:prstGeom>
        </p:spPr>
      </p:pic>
      <p:pic>
        <p:nvPicPr>
          <p:cNvPr id="43" name="Imagem 42">
            <a:extLst>
              <a:ext uri="{FF2B5EF4-FFF2-40B4-BE49-F238E27FC236}">
                <a16:creationId xmlns:a16="http://schemas.microsoft.com/office/drawing/2014/main" id="{F2FB9C7A-0FAA-BD89-9511-5F9AAC1F86E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73873" y="5041349"/>
            <a:ext cx="438150" cy="438150"/>
          </a:xfrm>
          <a:prstGeom prst="rect">
            <a:avLst/>
          </a:prstGeom>
        </p:spPr>
      </p:pic>
      <p:pic>
        <p:nvPicPr>
          <p:cNvPr id="44" name="Imagem 43">
            <a:extLst>
              <a:ext uri="{FF2B5EF4-FFF2-40B4-BE49-F238E27FC236}">
                <a16:creationId xmlns:a16="http://schemas.microsoft.com/office/drawing/2014/main" id="{94782335-2C41-E8E4-D967-2B7AD8DA2D7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83643" y="1997437"/>
            <a:ext cx="438150" cy="438150"/>
          </a:xfrm>
          <a:prstGeom prst="rect">
            <a:avLst/>
          </a:prstGeom>
        </p:spPr>
      </p:pic>
      <p:pic>
        <p:nvPicPr>
          <p:cNvPr id="45" name="Imagem 44">
            <a:extLst>
              <a:ext uri="{FF2B5EF4-FFF2-40B4-BE49-F238E27FC236}">
                <a16:creationId xmlns:a16="http://schemas.microsoft.com/office/drawing/2014/main" id="{88302BA4-BFE9-8191-7D3E-55419083959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79116" y="5041349"/>
            <a:ext cx="438150" cy="438150"/>
          </a:xfrm>
          <a:prstGeom prst="rect">
            <a:avLst/>
          </a:prstGeom>
        </p:spPr>
      </p:pic>
      <p:sp>
        <p:nvSpPr>
          <p:cNvPr id="46" name="CaixaDeTexto 45">
            <a:extLst>
              <a:ext uri="{FF2B5EF4-FFF2-40B4-BE49-F238E27FC236}">
                <a16:creationId xmlns:a16="http://schemas.microsoft.com/office/drawing/2014/main" id="{D769C590-773A-9ABB-3337-32BCAECA714D}"/>
              </a:ext>
            </a:extLst>
          </p:cNvPr>
          <p:cNvSpPr txBox="1"/>
          <p:nvPr/>
        </p:nvSpPr>
        <p:spPr>
          <a:xfrm>
            <a:off x="352912" y="4167139"/>
            <a:ext cx="1754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rgbClr val="00A8E8"/>
                </a:solidFill>
                <a:latin typeface="Arial Black" panose="020B0A04020102020204" pitchFamily="34" charset="0"/>
              </a:rPr>
              <a:t>Assunto 01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437B0950-D570-05B8-0EE3-5E854E98E37D}"/>
              </a:ext>
            </a:extLst>
          </p:cNvPr>
          <p:cNvSpPr txBox="1"/>
          <p:nvPr/>
        </p:nvSpPr>
        <p:spPr>
          <a:xfrm>
            <a:off x="255384" y="4524577"/>
            <a:ext cx="182104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dirty="0">
                <a:solidFill>
                  <a:srgbClr val="003459"/>
                </a:solidFill>
                <a:latin typeface="Futura BT" panose="020B0502020204020303" pitchFamily="34" charset="0"/>
              </a:rPr>
              <a:t>Pequeno texto sobre o assunto</a:t>
            </a: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30DC3CAB-94C1-4670-1E5A-908F6F2810E2}"/>
              </a:ext>
            </a:extLst>
          </p:cNvPr>
          <p:cNvSpPr txBox="1"/>
          <p:nvPr/>
        </p:nvSpPr>
        <p:spPr>
          <a:xfrm>
            <a:off x="2287302" y="2377081"/>
            <a:ext cx="1754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rgbClr val="00A8E8"/>
                </a:solidFill>
                <a:latin typeface="Arial Black" panose="020B0A04020102020204" pitchFamily="34" charset="0"/>
              </a:rPr>
              <a:t>Assunto 02</a:t>
            </a: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8DEF8C70-B61C-87F3-1A8B-15DFE2373696}"/>
              </a:ext>
            </a:extLst>
          </p:cNvPr>
          <p:cNvSpPr txBox="1"/>
          <p:nvPr/>
        </p:nvSpPr>
        <p:spPr>
          <a:xfrm>
            <a:off x="2189774" y="2734519"/>
            <a:ext cx="182104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dirty="0">
                <a:solidFill>
                  <a:srgbClr val="003459"/>
                </a:solidFill>
                <a:latin typeface="Futura BT" panose="020B0502020204020303" pitchFamily="34" charset="0"/>
              </a:rPr>
              <a:t>Pequeno texto sobre o assunto</a:t>
            </a:r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1471DA85-ED0C-DC8B-8A3F-A5A290B549DD}"/>
              </a:ext>
            </a:extLst>
          </p:cNvPr>
          <p:cNvSpPr txBox="1"/>
          <p:nvPr/>
        </p:nvSpPr>
        <p:spPr>
          <a:xfrm>
            <a:off x="4162339" y="4085491"/>
            <a:ext cx="1754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rgbClr val="00A8E8"/>
                </a:solidFill>
                <a:latin typeface="Arial Black" panose="020B0A04020102020204" pitchFamily="34" charset="0"/>
              </a:rPr>
              <a:t>Assunto 03</a:t>
            </a: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15BD0449-AD4E-463E-A6F4-63FBD0947347}"/>
              </a:ext>
            </a:extLst>
          </p:cNvPr>
          <p:cNvSpPr txBox="1"/>
          <p:nvPr/>
        </p:nvSpPr>
        <p:spPr>
          <a:xfrm>
            <a:off x="4064811" y="4442929"/>
            <a:ext cx="182104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dirty="0">
                <a:solidFill>
                  <a:srgbClr val="003459"/>
                </a:solidFill>
                <a:latin typeface="Futura BT" panose="020B0502020204020303" pitchFamily="34" charset="0"/>
              </a:rPr>
              <a:t>Pequeno texto sobre o assunto</a:t>
            </a:r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1EA9B8AC-7956-19EF-802A-D17060A87A1E}"/>
              </a:ext>
            </a:extLst>
          </p:cNvPr>
          <p:cNvSpPr txBox="1"/>
          <p:nvPr/>
        </p:nvSpPr>
        <p:spPr>
          <a:xfrm>
            <a:off x="6133560" y="2383151"/>
            <a:ext cx="1754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rgbClr val="00A8E8"/>
                </a:solidFill>
                <a:latin typeface="Arial Black" panose="020B0A04020102020204" pitchFamily="34" charset="0"/>
              </a:rPr>
              <a:t>Assunto 04</a:t>
            </a: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A82E684C-C3F7-E2F8-4A0B-F531CAB7AC01}"/>
              </a:ext>
            </a:extLst>
          </p:cNvPr>
          <p:cNvSpPr txBox="1"/>
          <p:nvPr/>
        </p:nvSpPr>
        <p:spPr>
          <a:xfrm>
            <a:off x="6036032" y="2740589"/>
            <a:ext cx="182104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dirty="0">
                <a:solidFill>
                  <a:srgbClr val="003459"/>
                </a:solidFill>
                <a:latin typeface="Futura BT" panose="020B0502020204020303" pitchFamily="34" charset="0"/>
              </a:rPr>
              <a:t>Pequeno texto sobre o assunto</a:t>
            </a:r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423B9492-0207-1BE5-FC65-E6A0F2E73BDD}"/>
              </a:ext>
            </a:extLst>
          </p:cNvPr>
          <p:cNvSpPr txBox="1"/>
          <p:nvPr/>
        </p:nvSpPr>
        <p:spPr>
          <a:xfrm>
            <a:off x="8084474" y="4085491"/>
            <a:ext cx="1754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rgbClr val="00A8E8"/>
                </a:solidFill>
                <a:latin typeface="Arial Black" panose="020B0A04020102020204" pitchFamily="34" charset="0"/>
              </a:rPr>
              <a:t>Assunto 05</a:t>
            </a:r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17C99CF2-7A6E-96BB-0413-1392809A9833}"/>
              </a:ext>
            </a:extLst>
          </p:cNvPr>
          <p:cNvSpPr txBox="1"/>
          <p:nvPr/>
        </p:nvSpPr>
        <p:spPr>
          <a:xfrm>
            <a:off x="7986946" y="4442929"/>
            <a:ext cx="182104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dirty="0">
                <a:solidFill>
                  <a:srgbClr val="003459"/>
                </a:solidFill>
                <a:latin typeface="Futura BT" panose="020B0502020204020303" pitchFamily="34" charset="0"/>
              </a:rPr>
              <a:t>Pequeno texto sobre o assunto</a:t>
            </a: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48ED503D-D69C-40EB-8206-608137203211}"/>
              </a:ext>
            </a:extLst>
          </p:cNvPr>
          <p:cNvSpPr txBox="1"/>
          <p:nvPr/>
        </p:nvSpPr>
        <p:spPr>
          <a:xfrm>
            <a:off x="10015704" y="2435587"/>
            <a:ext cx="1754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rgbClr val="00A8E8"/>
                </a:solidFill>
                <a:latin typeface="Arial Black" panose="020B0A04020102020204" pitchFamily="34" charset="0"/>
              </a:rPr>
              <a:t>Assunto 06</a:t>
            </a: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964F55B2-F85F-30B4-D2C4-903A015F7FB8}"/>
              </a:ext>
            </a:extLst>
          </p:cNvPr>
          <p:cNvSpPr txBox="1"/>
          <p:nvPr/>
        </p:nvSpPr>
        <p:spPr>
          <a:xfrm>
            <a:off x="9918176" y="2793025"/>
            <a:ext cx="182104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dirty="0">
                <a:solidFill>
                  <a:srgbClr val="003459"/>
                </a:solidFill>
                <a:latin typeface="Futura BT" panose="020B0502020204020303" pitchFamily="34" charset="0"/>
              </a:rPr>
              <a:t>Pequeno texto sobre o assunto</a:t>
            </a:r>
          </a:p>
        </p:txBody>
      </p:sp>
    </p:spTree>
    <p:extLst>
      <p:ext uri="{BB962C8B-B14F-4D97-AF65-F5344CB8AC3E}">
        <p14:creationId xmlns:p14="http://schemas.microsoft.com/office/powerpoint/2010/main" val="3137145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00"/>
                            </p:stCondLst>
                            <p:childTnLst>
                              <p:par>
                                <p:cTn id="1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4" grpId="0"/>
      <p:bldP spid="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írculo azul e diabetes: origem e significado do símbolo - Dra. Suzana  Vieira">
            <a:extLst>
              <a:ext uri="{FF2B5EF4-FFF2-40B4-BE49-F238E27FC236}">
                <a16:creationId xmlns:a16="http://schemas.microsoft.com/office/drawing/2014/main" id="{3CC78CB2-D829-44D4-900B-E5214491FE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4987" y="170151"/>
            <a:ext cx="1118686" cy="111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 descr="Ícone&#10;&#10;O conteúdo gerado por IA pode estar incorreto.">
            <a:extLst>
              <a:ext uri="{FF2B5EF4-FFF2-40B4-BE49-F238E27FC236}">
                <a16:creationId xmlns:a16="http://schemas.microsoft.com/office/drawing/2014/main" id="{292AEFF9-6F66-CA62-4BB8-FBA638566F7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77290">
            <a:off x="399647" y="-2140164"/>
            <a:ext cx="68580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D98FF04B-D35F-CA93-6C25-076F7CA96974}"/>
              </a:ext>
            </a:extLst>
          </p:cNvPr>
          <p:cNvSpPr txBox="1"/>
          <p:nvPr/>
        </p:nvSpPr>
        <p:spPr>
          <a:xfrm>
            <a:off x="8542219" y="341634"/>
            <a:ext cx="33791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00A8E8"/>
                </a:solidFill>
                <a:latin typeface="Arial Black" panose="020B0A04020102020204" pitchFamily="34" charset="0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8A8386C-8D89-E539-1AB3-8CEC98D60FDE}"/>
              </a:ext>
            </a:extLst>
          </p:cNvPr>
          <p:cNvSpPr txBox="1"/>
          <p:nvPr/>
        </p:nvSpPr>
        <p:spPr>
          <a:xfrm>
            <a:off x="10345596" y="1095687"/>
            <a:ext cx="1492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003459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FC8D3FB-34A9-36D2-5928-C4450EAB35D4}"/>
              </a:ext>
            </a:extLst>
          </p:cNvPr>
          <p:cNvSpPr txBox="1"/>
          <p:nvPr/>
        </p:nvSpPr>
        <p:spPr>
          <a:xfrm>
            <a:off x="418759" y="3075057"/>
            <a:ext cx="33153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00A8E8"/>
                </a:solidFill>
                <a:latin typeface="Arial Black" panose="020B0A04020102020204" pitchFamily="34" charset="0"/>
              </a:rPr>
              <a:t>Assunto 01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BDF9A7E-7A22-8236-46A0-02E1CA8FDA18}"/>
              </a:ext>
            </a:extLst>
          </p:cNvPr>
          <p:cNvSpPr txBox="1"/>
          <p:nvPr/>
        </p:nvSpPr>
        <p:spPr>
          <a:xfrm>
            <a:off x="418759" y="4181677"/>
            <a:ext cx="5294516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3600" dirty="0">
                <a:solidFill>
                  <a:srgbClr val="003459"/>
                </a:solidFill>
                <a:latin typeface="Futura BT" panose="020B0502020204020303" pitchFamily="34" charset="0"/>
              </a:rPr>
              <a:t>Pequeno texto sobre o assunto. Não se esqueça de </a:t>
            </a:r>
            <a:r>
              <a:rPr lang="pt-BR" sz="3600" b="1" dirty="0">
                <a:solidFill>
                  <a:srgbClr val="00A8E8"/>
                </a:solidFill>
                <a:latin typeface="Futura BT" panose="020B0502020204020303" pitchFamily="34" charset="0"/>
              </a:rPr>
              <a:t>destacar palavras importantes</a:t>
            </a:r>
            <a:r>
              <a:rPr lang="pt-BR" sz="3600" dirty="0">
                <a:solidFill>
                  <a:srgbClr val="003459"/>
                </a:solidFill>
                <a:latin typeface="Futura BT" panose="020B0502020204020303" pitchFamily="34" charset="0"/>
              </a:rPr>
              <a:t>.</a:t>
            </a: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BDE47CD3-7604-5320-3E74-854295D78A2F}"/>
              </a:ext>
            </a:extLst>
          </p:cNvPr>
          <p:cNvCxnSpPr/>
          <p:nvPr/>
        </p:nvCxnSpPr>
        <p:spPr>
          <a:xfrm>
            <a:off x="503731" y="3910632"/>
            <a:ext cx="1829141" cy="0"/>
          </a:xfrm>
          <a:prstGeom prst="line">
            <a:avLst/>
          </a:prstGeom>
          <a:ln w="57150">
            <a:solidFill>
              <a:srgbClr val="007EA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:a16="http://schemas.microsoft.com/office/drawing/2014/main" id="{EFEC25FF-6C9B-4C88-B9F3-47621960002C}"/>
              </a:ext>
            </a:extLst>
          </p:cNvPr>
          <p:cNvSpPr txBox="1"/>
          <p:nvPr/>
        </p:nvSpPr>
        <p:spPr>
          <a:xfrm>
            <a:off x="6436526" y="3075057"/>
            <a:ext cx="33153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00A8E8"/>
                </a:solidFill>
                <a:latin typeface="Arial Black" panose="020B0A04020102020204" pitchFamily="34" charset="0"/>
              </a:rPr>
              <a:t>Assunto 02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7A8389B2-05F0-B132-7C4B-BE62BAAED405}"/>
              </a:ext>
            </a:extLst>
          </p:cNvPr>
          <p:cNvSpPr txBox="1"/>
          <p:nvPr/>
        </p:nvSpPr>
        <p:spPr>
          <a:xfrm>
            <a:off x="6436526" y="4181677"/>
            <a:ext cx="5294516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3600" dirty="0">
                <a:solidFill>
                  <a:srgbClr val="003459"/>
                </a:solidFill>
                <a:latin typeface="Futura BT" panose="020B0502020204020303" pitchFamily="34" charset="0"/>
              </a:rPr>
              <a:t>Pequeno texto sobre o assunto. Não se esqueça de </a:t>
            </a:r>
            <a:r>
              <a:rPr lang="pt-BR" sz="3600" b="1" dirty="0">
                <a:solidFill>
                  <a:srgbClr val="00A8E8"/>
                </a:solidFill>
                <a:latin typeface="Futura BT" panose="020B0502020204020303" pitchFamily="34" charset="0"/>
              </a:rPr>
              <a:t>destacar palavras importantes</a:t>
            </a:r>
            <a:r>
              <a:rPr lang="pt-BR" sz="3600" dirty="0">
                <a:solidFill>
                  <a:srgbClr val="003459"/>
                </a:solidFill>
                <a:latin typeface="Futura BT" panose="020B0502020204020303" pitchFamily="34" charset="0"/>
              </a:rPr>
              <a:t>.</a:t>
            </a:r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F0082952-DC8B-4FEB-F1AD-2B8080B82318}"/>
              </a:ext>
            </a:extLst>
          </p:cNvPr>
          <p:cNvCxnSpPr/>
          <p:nvPr/>
        </p:nvCxnSpPr>
        <p:spPr>
          <a:xfrm>
            <a:off x="6521498" y="3910632"/>
            <a:ext cx="1829141" cy="0"/>
          </a:xfrm>
          <a:prstGeom prst="line">
            <a:avLst/>
          </a:prstGeom>
          <a:ln w="57150">
            <a:solidFill>
              <a:srgbClr val="007EA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820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Ícone&#10;&#10;O conteúdo gerado por IA pode estar incorreto.">
            <a:extLst>
              <a:ext uri="{FF2B5EF4-FFF2-40B4-BE49-F238E27FC236}">
                <a16:creationId xmlns:a16="http://schemas.microsoft.com/office/drawing/2014/main" id="{F70286D4-EA13-9B5E-63DC-5DFE6A5C887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365" y="-109249"/>
            <a:ext cx="6858000" cy="6858000"/>
          </a:xfrm>
          <a:prstGeom prst="rect">
            <a:avLst/>
          </a:prstGeom>
        </p:spPr>
      </p:pic>
      <p:pic>
        <p:nvPicPr>
          <p:cNvPr id="2" name="Picture 4" descr="Círculo azul e diabetes: origem e significado do símbolo - Dra. Suzana  Vieira">
            <a:extLst>
              <a:ext uri="{FF2B5EF4-FFF2-40B4-BE49-F238E27FC236}">
                <a16:creationId xmlns:a16="http://schemas.microsoft.com/office/drawing/2014/main" id="{FE8311AE-64D6-CE74-BE5C-0F064B62B2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20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21" y="170151"/>
            <a:ext cx="1118686" cy="111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520426E4-725F-FB9B-6299-862C98008C68}"/>
              </a:ext>
            </a:extLst>
          </p:cNvPr>
          <p:cNvSpPr txBox="1"/>
          <p:nvPr/>
        </p:nvSpPr>
        <p:spPr>
          <a:xfrm>
            <a:off x="816053" y="341634"/>
            <a:ext cx="33791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FFFFF"/>
                </a:solidFill>
                <a:latin typeface="Arial Black" panose="020B0A0402010202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716DD38-913A-2DAD-F7F2-84FC71560871}"/>
              </a:ext>
            </a:extLst>
          </p:cNvPr>
          <p:cNvSpPr txBox="1"/>
          <p:nvPr/>
        </p:nvSpPr>
        <p:spPr>
          <a:xfrm>
            <a:off x="828164" y="1095687"/>
            <a:ext cx="1492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00171F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70C181B9-A8E1-BD67-32C0-F782CCD153F7}"/>
              </a:ext>
            </a:extLst>
          </p:cNvPr>
          <p:cNvSpPr/>
          <p:nvPr/>
        </p:nvSpPr>
        <p:spPr>
          <a:xfrm>
            <a:off x="380144" y="1808252"/>
            <a:ext cx="11445411" cy="4708114"/>
          </a:xfrm>
          <a:prstGeom prst="roundRect">
            <a:avLst>
              <a:gd name="adj" fmla="val 4883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8F62259-CF2C-8DFF-AFB5-63703EDC3307}"/>
              </a:ext>
            </a:extLst>
          </p:cNvPr>
          <p:cNvSpPr txBox="1"/>
          <p:nvPr/>
        </p:nvSpPr>
        <p:spPr>
          <a:xfrm>
            <a:off x="6102849" y="3429000"/>
            <a:ext cx="5294516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3600" dirty="0">
                <a:solidFill>
                  <a:srgbClr val="003459"/>
                </a:solidFill>
                <a:latin typeface="Futura BT" panose="020B0502020204020303" pitchFamily="34" charset="0"/>
              </a:rPr>
              <a:t>Pequeno texto sobre o assunto. Não se esqueça de </a:t>
            </a:r>
            <a:r>
              <a:rPr lang="pt-BR" sz="3600" b="1" dirty="0">
                <a:solidFill>
                  <a:srgbClr val="00A8E8"/>
                </a:solidFill>
                <a:latin typeface="Futura BT" panose="020B0502020204020303" pitchFamily="34" charset="0"/>
              </a:rPr>
              <a:t>destacar palavras importantes</a:t>
            </a:r>
            <a:r>
              <a:rPr lang="pt-BR" sz="3600" dirty="0">
                <a:solidFill>
                  <a:srgbClr val="003459"/>
                </a:solidFill>
                <a:latin typeface="Futura BT" panose="020B0502020204020303" pitchFamily="34" charset="0"/>
              </a:rPr>
              <a:t>.</a:t>
            </a:r>
          </a:p>
        </p:txBody>
      </p:sp>
      <p:pic>
        <p:nvPicPr>
          <p:cNvPr id="8" name="Imagem 7" descr="Uma imagem contendo objeto, escova de dentes&#10;&#10;O conteúdo gerado por IA pode estar incorreto.">
            <a:extLst>
              <a:ext uri="{FF2B5EF4-FFF2-40B4-BE49-F238E27FC236}">
                <a16:creationId xmlns:a16="http://schemas.microsoft.com/office/drawing/2014/main" id="{FABADED4-D044-E3EB-40A4-14109EAB02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67" b="4982"/>
          <a:stretch>
            <a:fillRect/>
          </a:stretch>
        </p:blipFill>
        <p:spPr>
          <a:xfrm>
            <a:off x="380144" y="1808252"/>
            <a:ext cx="3857047" cy="4708114"/>
          </a:xfrm>
          <a:prstGeom prst="roundRect">
            <a:avLst>
              <a:gd name="adj" fmla="val 6811"/>
            </a:avLst>
          </a:prstGeom>
        </p:spPr>
      </p:pic>
    </p:spTree>
    <p:extLst>
      <p:ext uri="{BB962C8B-B14F-4D97-AF65-F5344CB8AC3E}">
        <p14:creationId xmlns:p14="http://schemas.microsoft.com/office/powerpoint/2010/main" val="2926159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Ícone&#10;&#10;O conteúdo gerado por IA pode estar incorreto.">
            <a:extLst>
              <a:ext uri="{FF2B5EF4-FFF2-40B4-BE49-F238E27FC236}">
                <a16:creationId xmlns:a16="http://schemas.microsoft.com/office/drawing/2014/main" id="{2082DE06-309D-0090-60DC-5C13FC8C681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074" y="0"/>
            <a:ext cx="6858000" cy="6858000"/>
          </a:xfrm>
          <a:prstGeom prst="rect">
            <a:avLst/>
          </a:prstGeom>
        </p:spPr>
      </p:pic>
      <p:pic>
        <p:nvPicPr>
          <p:cNvPr id="2" name="Picture 4" descr="Círculo azul e diabetes: origem e significado do símbolo - Dra. Suzana  Vieira">
            <a:extLst>
              <a:ext uri="{FF2B5EF4-FFF2-40B4-BE49-F238E27FC236}">
                <a16:creationId xmlns:a16="http://schemas.microsoft.com/office/drawing/2014/main" id="{B73775B3-F646-DA52-D6EE-4811D419C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4987" y="170151"/>
            <a:ext cx="1118686" cy="111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E7186195-A84E-E152-20CA-5C3C706DD0A0}"/>
              </a:ext>
            </a:extLst>
          </p:cNvPr>
          <p:cNvSpPr txBox="1"/>
          <p:nvPr/>
        </p:nvSpPr>
        <p:spPr>
          <a:xfrm>
            <a:off x="8542219" y="341634"/>
            <a:ext cx="33791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00A8E8"/>
                </a:solidFill>
                <a:latin typeface="Arial Black" panose="020B0A0402010202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766FC3A-BF23-5E38-BABA-EE04367AC105}"/>
              </a:ext>
            </a:extLst>
          </p:cNvPr>
          <p:cNvSpPr txBox="1"/>
          <p:nvPr/>
        </p:nvSpPr>
        <p:spPr>
          <a:xfrm>
            <a:off x="10345596" y="1095687"/>
            <a:ext cx="1492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003459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pic>
        <p:nvPicPr>
          <p:cNvPr id="6" name="Imagem 5" descr="Pessoa segurando uma escova de dentes&#10;&#10;O conteúdo gerado por IA pode estar incorreto.">
            <a:extLst>
              <a:ext uri="{FF2B5EF4-FFF2-40B4-BE49-F238E27FC236}">
                <a16:creationId xmlns:a16="http://schemas.microsoft.com/office/drawing/2014/main" id="{0BF15650-A6C8-882D-BB65-8FDF615E4B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67" r="23646"/>
          <a:stretch>
            <a:fillRect/>
          </a:stretch>
        </p:blipFill>
        <p:spPr>
          <a:xfrm>
            <a:off x="474626" y="2467517"/>
            <a:ext cx="3805118" cy="3742739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4C74B9F-F287-DFDE-0758-420B4C63EF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13" b="17213"/>
          <a:stretch/>
        </p:blipFill>
        <p:spPr>
          <a:xfrm>
            <a:off x="3771006" y="512984"/>
            <a:ext cx="2490664" cy="2449834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4" descr="Círculo azul e diabetes: origem e significado do símbolo - Dra. Suzana  Vieira">
            <a:extLst>
              <a:ext uri="{FF2B5EF4-FFF2-40B4-BE49-F238E27FC236}">
                <a16:creationId xmlns:a16="http://schemas.microsoft.com/office/drawing/2014/main" id="{7933BFDD-5B89-7555-9732-D457C8FB5D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431" y="5018857"/>
            <a:ext cx="1118686" cy="111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E3CD1DF1-6081-61EB-3857-6A5651E8388F}"/>
              </a:ext>
            </a:extLst>
          </p:cNvPr>
          <p:cNvSpPr/>
          <p:nvPr/>
        </p:nvSpPr>
        <p:spPr>
          <a:xfrm>
            <a:off x="6413500" y="2111350"/>
            <a:ext cx="6580056" cy="863600"/>
          </a:xfrm>
          <a:prstGeom prst="roundRect">
            <a:avLst>
              <a:gd name="adj" fmla="val 50000"/>
            </a:avLst>
          </a:prstGeom>
          <a:solidFill>
            <a:srgbClr val="00171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dirty="0">
                <a:latin typeface="Arial Black" panose="020B0A04020102020204" pitchFamily="34" charset="0"/>
              </a:rPr>
              <a:t>01. </a:t>
            </a:r>
            <a:r>
              <a:rPr lang="pt-BR" sz="2800" dirty="0">
                <a:latin typeface="Futura BT" panose="020B0502020204020303" pitchFamily="34" charset="0"/>
              </a:rPr>
              <a:t>Pequeno texto descritivo</a:t>
            </a:r>
            <a:r>
              <a:rPr lang="pt-BR" sz="1600" dirty="0">
                <a:latin typeface="Arial Black" panose="020B0A04020102020204" pitchFamily="34" charset="0"/>
              </a:rPr>
              <a:t> </a:t>
            </a:r>
            <a:endParaRPr lang="pt-BR" dirty="0">
              <a:latin typeface="Arial Black" panose="020B0A04020102020204" pitchFamily="34" charset="0"/>
            </a:endParaRP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620AC133-9C62-B9A3-58A7-3D6550DEC2B4}"/>
              </a:ext>
            </a:extLst>
          </p:cNvPr>
          <p:cNvSpPr/>
          <p:nvPr/>
        </p:nvSpPr>
        <p:spPr>
          <a:xfrm>
            <a:off x="6413500" y="3729003"/>
            <a:ext cx="6580056" cy="863600"/>
          </a:xfrm>
          <a:prstGeom prst="roundRect">
            <a:avLst>
              <a:gd name="adj" fmla="val 50000"/>
            </a:avLst>
          </a:prstGeom>
          <a:solidFill>
            <a:srgbClr val="00171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dirty="0">
                <a:latin typeface="Arial Black" panose="020B0A04020102020204" pitchFamily="34" charset="0"/>
              </a:rPr>
              <a:t>02. </a:t>
            </a:r>
            <a:r>
              <a:rPr lang="pt-BR" sz="2800" dirty="0">
                <a:latin typeface="Futura BT" panose="020B0502020204020303" pitchFamily="34" charset="0"/>
              </a:rPr>
              <a:t>Pequeno texto descritivo</a:t>
            </a:r>
            <a:r>
              <a:rPr lang="pt-BR" sz="1600" dirty="0">
                <a:latin typeface="Arial Black" panose="020B0A04020102020204" pitchFamily="34" charset="0"/>
              </a:rPr>
              <a:t> </a:t>
            </a:r>
            <a:endParaRPr lang="pt-BR" dirty="0">
              <a:latin typeface="Arial Black" panose="020B0A04020102020204" pitchFamily="34" charset="0"/>
            </a:endParaRP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E2422F9C-15D4-EB02-C021-C7800DDF7024}"/>
              </a:ext>
            </a:extLst>
          </p:cNvPr>
          <p:cNvSpPr/>
          <p:nvPr/>
        </p:nvSpPr>
        <p:spPr>
          <a:xfrm>
            <a:off x="6413500" y="5346656"/>
            <a:ext cx="6580056" cy="863600"/>
          </a:xfrm>
          <a:prstGeom prst="roundRect">
            <a:avLst>
              <a:gd name="adj" fmla="val 50000"/>
            </a:avLst>
          </a:prstGeom>
          <a:solidFill>
            <a:srgbClr val="00171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dirty="0">
                <a:latin typeface="Arial Black" panose="020B0A04020102020204" pitchFamily="34" charset="0"/>
              </a:rPr>
              <a:t>03. </a:t>
            </a:r>
            <a:r>
              <a:rPr lang="pt-BR" sz="2800" dirty="0">
                <a:latin typeface="Futura BT" panose="020B0502020204020303" pitchFamily="34" charset="0"/>
              </a:rPr>
              <a:t>Pequeno texto descritivo</a:t>
            </a:r>
            <a:r>
              <a:rPr lang="pt-BR" sz="1600" dirty="0">
                <a:latin typeface="Arial Black" panose="020B0A04020102020204" pitchFamily="34" charset="0"/>
              </a:rPr>
              <a:t> </a:t>
            </a:r>
            <a:endParaRPr lang="pt-BR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1250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írculo azul e diabetes: origem e significado do símbolo - Dra. Suzana  Vieira">
            <a:extLst>
              <a:ext uri="{FF2B5EF4-FFF2-40B4-BE49-F238E27FC236}">
                <a16:creationId xmlns:a16="http://schemas.microsoft.com/office/drawing/2014/main" id="{DCA9F7F6-8C73-243F-CA2C-7FB334DB4E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21" y="170151"/>
            <a:ext cx="1118686" cy="111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758CEBEB-CC13-F577-D98E-675C509A0ED8}"/>
              </a:ext>
            </a:extLst>
          </p:cNvPr>
          <p:cNvSpPr txBox="1"/>
          <p:nvPr/>
        </p:nvSpPr>
        <p:spPr>
          <a:xfrm>
            <a:off x="816053" y="341634"/>
            <a:ext cx="33791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00A8E8"/>
                </a:solidFill>
                <a:latin typeface="Arial Black" panose="020B0A0402010202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24881C4-8737-4E6C-340E-CB93304FD085}"/>
              </a:ext>
            </a:extLst>
          </p:cNvPr>
          <p:cNvSpPr txBox="1"/>
          <p:nvPr/>
        </p:nvSpPr>
        <p:spPr>
          <a:xfrm>
            <a:off x="828164" y="1106702"/>
            <a:ext cx="1492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003459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pic>
        <p:nvPicPr>
          <p:cNvPr id="5" name="Imagem 4" descr="Garrafa de plástico&#10;&#10;O conteúdo gerado por IA pode estar incorreto.">
            <a:extLst>
              <a:ext uri="{FF2B5EF4-FFF2-40B4-BE49-F238E27FC236}">
                <a16:creationId xmlns:a16="http://schemas.microsoft.com/office/drawing/2014/main" id="{77C2DC78-AA2D-EC4B-42ED-1658643DC9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5446" y="1357297"/>
            <a:ext cx="7253127" cy="483541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AB98BFE2-1219-5DF4-D88E-D2F66A46C227}"/>
              </a:ext>
            </a:extLst>
          </p:cNvPr>
          <p:cNvSpPr/>
          <p:nvPr/>
        </p:nvSpPr>
        <p:spPr>
          <a:xfrm>
            <a:off x="5973263" y="1610821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003459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rgbClr val="FFFFFF"/>
                </a:solidFill>
                <a:latin typeface="Arial Black" panose="020B0A04020102020204" pitchFamily="34" charset="0"/>
              </a:rPr>
              <a:t>Título 01</a:t>
            </a:r>
          </a:p>
          <a:p>
            <a:pPr algn="r"/>
            <a:r>
              <a:rPr lang="pt-BR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sobre</a:t>
            </a: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ADC58914-457D-C812-F7B2-64281E333616}"/>
              </a:ext>
            </a:extLst>
          </p:cNvPr>
          <p:cNvSpPr/>
          <p:nvPr/>
        </p:nvSpPr>
        <p:spPr>
          <a:xfrm>
            <a:off x="5389063" y="3125427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003459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rgbClr val="FFFFFF"/>
                </a:solidFill>
                <a:latin typeface="Arial Black" panose="020B0A04020102020204" pitchFamily="34" charset="0"/>
              </a:rPr>
              <a:t>Título 02</a:t>
            </a:r>
          </a:p>
          <a:p>
            <a:pPr algn="r"/>
            <a:r>
              <a:rPr lang="pt-BR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sobre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BD8758F7-3792-34F8-EA0A-3DCB29ACEA72}"/>
              </a:ext>
            </a:extLst>
          </p:cNvPr>
          <p:cNvSpPr/>
          <p:nvPr/>
        </p:nvSpPr>
        <p:spPr>
          <a:xfrm>
            <a:off x="5973263" y="4640032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003459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rgbClr val="FFFFFF"/>
                </a:solidFill>
                <a:latin typeface="Arial Black" panose="020B0A04020102020204" pitchFamily="34" charset="0"/>
              </a:rPr>
              <a:t>Título 03</a:t>
            </a:r>
          </a:p>
          <a:p>
            <a:pPr algn="r"/>
            <a:r>
              <a:rPr lang="pt-BR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sobre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6C189FBA-8C64-8A61-D1A6-6D55E04067A7}"/>
              </a:ext>
            </a:extLst>
          </p:cNvPr>
          <p:cNvSpPr txBox="1"/>
          <p:nvPr/>
        </p:nvSpPr>
        <p:spPr>
          <a:xfrm>
            <a:off x="396110" y="2321249"/>
            <a:ext cx="4239390" cy="33424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4400" dirty="0">
                <a:solidFill>
                  <a:srgbClr val="003459"/>
                </a:solidFill>
                <a:latin typeface="Futura BT" panose="020B0502020204020303" pitchFamily="34" charset="0"/>
              </a:rPr>
              <a:t>Pequeno texto sobre o assunto. Não se esqueça de </a:t>
            </a:r>
            <a:r>
              <a:rPr lang="pt-BR" sz="4400" b="1" dirty="0">
                <a:solidFill>
                  <a:srgbClr val="00A8E8"/>
                </a:solidFill>
                <a:latin typeface="Futura BT" panose="020B0502020204020303" pitchFamily="34" charset="0"/>
              </a:rPr>
              <a:t>destacar palavras importantes</a:t>
            </a:r>
            <a:r>
              <a:rPr lang="pt-BR" sz="4400" dirty="0">
                <a:solidFill>
                  <a:srgbClr val="003459"/>
                </a:solidFill>
                <a:latin typeface="Futura BT" panose="020B05020202040203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486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 animBg="1"/>
      <p:bldP spid="7" grpId="0" animBg="1"/>
      <p:bldP spid="8" grpId="0" animBg="1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Ícone&#10;&#10;O conteúdo gerado por IA pode estar incorreto.">
            <a:extLst>
              <a:ext uri="{FF2B5EF4-FFF2-40B4-BE49-F238E27FC236}">
                <a16:creationId xmlns:a16="http://schemas.microsoft.com/office/drawing/2014/main" id="{FD73201F-FDF6-F396-9EEF-32E054616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9366" y="1528780"/>
            <a:ext cx="5281079" cy="528107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4" descr="Círculo azul e diabetes: origem e significado do símbolo - Dra. Suzana  Vieira">
            <a:extLst>
              <a:ext uri="{FF2B5EF4-FFF2-40B4-BE49-F238E27FC236}">
                <a16:creationId xmlns:a16="http://schemas.microsoft.com/office/drawing/2014/main" id="{70423932-1E79-EC4C-7E6E-777E101D01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721" y="170151"/>
            <a:ext cx="1118686" cy="111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6E0040D4-DE52-1C74-6AD5-A837E78BE7C3}"/>
              </a:ext>
            </a:extLst>
          </p:cNvPr>
          <p:cNvSpPr txBox="1"/>
          <p:nvPr/>
        </p:nvSpPr>
        <p:spPr>
          <a:xfrm>
            <a:off x="4587953" y="341634"/>
            <a:ext cx="33791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00A8E8"/>
                </a:solidFill>
                <a:latin typeface="Arial Black" panose="020B0A0402010202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140F889-8909-9BD6-C8EA-E220B332743E}"/>
              </a:ext>
            </a:extLst>
          </p:cNvPr>
          <p:cNvSpPr txBox="1"/>
          <p:nvPr/>
        </p:nvSpPr>
        <p:spPr>
          <a:xfrm>
            <a:off x="5351549" y="1074020"/>
            <a:ext cx="1492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003459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pic>
        <p:nvPicPr>
          <p:cNvPr id="6" name="Gráfico 5" descr="Seta de linha: curva no sentido anti-horário com preenchimento sólido">
            <a:extLst>
              <a:ext uri="{FF2B5EF4-FFF2-40B4-BE49-F238E27FC236}">
                <a16:creationId xmlns:a16="http://schemas.microsoft.com/office/drawing/2014/main" id="{066C26CD-2E9D-65D4-101A-4866971DBB8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8466013">
            <a:off x="3403600" y="2346955"/>
            <a:ext cx="914400" cy="914400"/>
          </a:xfrm>
          <a:prstGeom prst="rect">
            <a:avLst/>
          </a:prstGeom>
        </p:spPr>
      </p:pic>
      <p:pic>
        <p:nvPicPr>
          <p:cNvPr id="7" name="Gráfico 6" descr="Seta de linha: curva no sentido anti-horário com preenchimento sólido">
            <a:extLst>
              <a:ext uri="{FF2B5EF4-FFF2-40B4-BE49-F238E27FC236}">
                <a16:creationId xmlns:a16="http://schemas.microsoft.com/office/drawing/2014/main" id="{B3D78248-8D48-B4D6-5987-A7C931E800D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402805">
            <a:off x="3608921" y="4874256"/>
            <a:ext cx="914400" cy="914400"/>
          </a:xfrm>
          <a:prstGeom prst="rect">
            <a:avLst/>
          </a:prstGeom>
        </p:spPr>
      </p:pic>
      <p:pic>
        <p:nvPicPr>
          <p:cNvPr id="8" name="Gráfico 7" descr="Seta de linha: curva no sentido anti-horário com preenchimento sólido">
            <a:extLst>
              <a:ext uri="{FF2B5EF4-FFF2-40B4-BE49-F238E27FC236}">
                <a16:creationId xmlns:a16="http://schemas.microsoft.com/office/drawing/2014/main" id="{3BB7B5EF-8278-450C-D3BE-A6C1C5BFA36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3133987" flipH="1">
            <a:off x="7924802" y="2346955"/>
            <a:ext cx="914400" cy="914400"/>
          </a:xfrm>
          <a:prstGeom prst="rect">
            <a:avLst/>
          </a:prstGeom>
        </p:spPr>
      </p:pic>
      <p:pic>
        <p:nvPicPr>
          <p:cNvPr id="9" name="Gráfico 8" descr="Seta de linha: curva no sentido anti-horário com preenchimento sólido">
            <a:extLst>
              <a:ext uri="{FF2B5EF4-FFF2-40B4-BE49-F238E27FC236}">
                <a16:creationId xmlns:a16="http://schemas.microsoft.com/office/drawing/2014/main" id="{B5A7BB0D-7EE8-C51F-365C-DD3FB9C96F1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197195" flipH="1">
            <a:off x="7924802" y="4874256"/>
            <a:ext cx="914400" cy="914400"/>
          </a:xfrm>
          <a:prstGeom prst="rect">
            <a:avLst/>
          </a:prstGeom>
        </p:spPr>
      </p:pic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70BAEFCF-BE69-9D57-864C-D92810962FA8}"/>
              </a:ext>
            </a:extLst>
          </p:cNvPr>
          <p:cNvSpPr/>
          <p:nvPr/>
        </p:nvSpPr>
        <p:spPr>
          <a:xfrm>
            <a:off x="-643437" y="2162721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003459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rgbClr val="FFFFFF"/>
                </a:solidFill>
                <a:latin typeface="Arial Black" panose="020B0A04020102020204" pitchFamily="34" charset="0"/>
              </a:rPr>
              <a:t>Título 01</a:t>
            </a:r>
          </a:p>
          <a:p>
            <a:pPr algn="r"/>
            <a:r>
              <a:rPr lang="pt-BR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sobre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83769556-EEB9-14A3-11F7-116BE7F5B28E}"/>
              </a:ext>
            </a:extLst>
          </p:cNvPr>
          <p:cNvSpPr/>
          <p:nvPr/>
        </p:nvSpPr>
        <p:spPr>
          <a:xfrm>
            <a:off x="9136171" y="2162720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003459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FFFFFF"/>
                </a:solidFill>
                <a:latin typeface="Arial Black" panose="020B0A04020102020204" pitchFamily="34" charset="0"/>
              </a:rPr>
              <a:t>Título 02</a:t>
            </a:r>
          </a:p>
          <a:p>
            <a:r>
              <a:rPr lang="pt-BR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sobre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DDC2D659-6E3F-66E2-0559-FFC2877E6350}"/>
              </a:ext>
            </a:extLst>
          </p:cNvPr>
          <p:cNvSpPr/>
          <p:nvPr/>
        </p:nvSpPr>
        <p:spPr>
          <a:xfrm>
            <a:off x="-643437" y="4869594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003459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rgbClr val="FFFFFF"/>
                </a:solidFill>
                <a:latin typeface="Arial Black" panose="020B0A04020102020204" pitchFamily="34" charset="0"/>
              </a:rPr>
              <a:t>Título 03</a:t>
            </a:r>
          </a:p>
          <a:p>
            <a:pPr algn="r"/>
            <a:r>
              <a:rPr lang="pt-BR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sobre</a:t>
            </a:r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8C5A03A8-4477-96FF-43FF-331D705851CD}"/>
              </a:ext>
            </a:extLst>
          </p:cNvPr>
          <p:cNvSpPr/>
          <p:nvPr/>
        </p:nvSpPr>
        <p:spPr>
          <a:xfrm>
            <a:off x="9136171" y="4869594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003459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FFFFFF"/>
                </a:solidFill>
                <a:latin typeface="Arial Black" panose="020B0A04020102020204" pitchFamily="34" charset="0"/>
              </a:rPr>
              <a:t>Título 04</a:t>
            </a:r>
          </a:p>
          <a:p>
            <a:r>
              <a:rPr lang="pt-BR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sobre</a:t>
            </a:r>
          </a:p>
        </p:txBody>
      </p:sp>
    </p:spTree>
    <p:extLst>
      <p:ext uri="{BB962C8B-B14F-4D97-AF65-F5344CB8AC3E}">
        <p14:creationId xmlns:p14="http://schemas.microsoft.com/office/powerpoint/2010/main" val="2651175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0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680</Words>
  <Application>Microsoft Office PowerPoint</Application>
  <PresentationFormat>Widescreen</PresentationFormat>
  <Paragraphs>220</Paragraphs>
  <Slides>31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38" baseType="lpstr">
      <vt:lpstr>Arial</vt:lpstr>
      <vt:lpstr>Aptos Display</vt:lpstr>
      <vt:lpstr>Arial Black</vt:lpstr>
      <vt:lpstr>Futura BT</vt:lpstr>
      <vt:lpstr>Aptos</vt:lpstr>
      <vt:lpstr>Bison Bold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Marcio Monteiro</dc:creator>
  <cp:lastModifiedBy>Marcio Monteiro</cp:lastModifiedBy>
  <cp:revision>1</cp:revision>
  <dcterms:created xsi:type="dcterms:W3CDTF">2025-07-01T14:20:07Z</dcterms:created>
  <dcterms:modified xsi:type="dcterms:W3CDTF">2026-07-20T18:23:54Z</dcterms:modified>
</cp:coreProperties>
</file>